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305" r:id="rId14"/>
    <p:sldId id="268" r:id="rId15"/>
    <p:sldId id="269" r:id="rId16"/>
    <p:sldId id="306" r:id="rId17"/>
    <p:sldId id="270" r:id="rId18"/>
    <p:sldId id="271" r:id="rId19"/>
    <p:sldId id="307" r:id="rId20"/>
    <p:sldId id="272" r:id="rId21"/>
    <p:sldId id="273" r:id="rId22"/>
    <p:sldId id="308"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91" d="100"/>
          <a:sy n="91" d="100"/>
        </p:scale>
        <p:origin x="53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AE4529F0-5AFB-44E1-868A-D9EAFE6F07A4}" type="datetimeFigureOut">
              <a:rPr lang="es-CO" smtClean="0"/>
              <a:t>20/11/2020</a:t>
            </a:fld>
            <a:endParaRPr lang="es-CO"/>
          </a:p>
        </p:txBody>
      </p:sp>
      <p:sp>
        <p:nvSpPr>
          <p:cNvPr id="5" name="Footer Placeholder 4"/>
          <p:cNvSpPr>
            <a:spLocks noGrp="1"/>
          </p:cNvSpPr>
          <p:nvPr>
            <p:ph type="ftr" sz="quarter" idx="11"/>
          </p:nvPr>
        </p:nvSpPr>
        <p:spPr>
          <a:xfrm>
            <a:off x="1876424" y="5410201"/>
            <a:ext cx="5124886" cy="365125"/>
          </a:xfrm>
        </p:spPr>
        <p:txBody>
          <a:bodyPr/>
          <a:lstStyle/>
          <a:p>
            <a:endParaRPr lang="es-CO"/>
          </a:p>
        </p:txBody>
      </p:sp>
      <p:sp>
        <p:nvSpPr>
          <p:cNvPr id="6" name="Slide Number Placeholder 5"/>
          <p:cNvSpPr>
            <a:spLocks noGrp="1"/>
          </p:cNvSpPr>
          <p:nvPr>
            <p:ph type="sldNum" sz="quarter" idx="12"/>
          </p:nvPr>
        </p:nvSpPr>
        <p:spPr>
          <a:xfrm>
            <a:off x="9896911" y="5410199"/>
            <a:ext cx="771089" cy="365125"/>
          </a:xfrm>
        </p:spPr>
        <p:txBody>
          <a:bodyPr/>
          <a:lstStyle/>
          <a:p>
            <a:fld id="{331FF0EF-D665-4D7E-A480-2840403F501D}" type="slidenum">
              <a:rPr lang="es-CO" smtClean="0"/>
              <a:t>‹Nº›</a:t>
            </a:fld>
            <a:endParaRPr lang="es-CO"/>
          </a:p>
        </p:txBody>
      </p:sp>
    </p:spTree>
    <p:extLst>
      <p:ext uri="{BB962C8B-B14F-4D97-AF65-F5344CB8AC3E}">
        <p14:creationId xmlns:p14="http://schemas.microsoft.com/office/powerpoint/2010/main" val="2112772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ES" smtClean="0"/>
              <a:t>Haga clic en el icono para agregar una imagen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AE4529F0-5AFB-44E1-868A-D9EAFE6F07A4}" type="datetimeFigureOut">
              <a:rPr lang="es-CO" smtClean="0"/>
              <a:t>20/11/2020</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331FF0EF-D665-4D7E-A480-2840403F501D}" type="slidenum">
              <a:rPr lang="es-CO" smtClean="0"/>
              <a:t>‹Nº›</a:t>
            </a:fld>
            <a:endParaRPr lang="es-CO"/>
          </a:p>
        </p:txBody>
      </p:sp>
    </p:spTree>
    <p:extLst>
      <p:ext uri="{BB962C8B-B14F-4D97-AF65-F5344CB8AC3E}">
        <p14:creationId xmlns:p14="http://schemas.microsoft.com/office/powerpoint/2010/main" val="3194281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AE4529F0-5AFB-44E1-868A-D9EAFE6F07A4}" type="datetimeFigureOut">
              <a:rPr lang="es-CO" smtClean="0"/>
              <a:t>20/11/2020</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331FF0EF-D665-4D7E-A480-2840403F501D}" type="slidenum">
              <a:rPr lang="es-CO" smtClean="0"/>
              <a:t>‹Nº›</a:t>
            </a:fld>
            <a:endParaRPr lang="es-CO"/>
          </a:p>
        </p:txBody>
      </p:sp>
    </p:spTree>
    <p:extLst>
      <p:ext uri="{BB962C8B-B14F-4D97-AF65-F5344CB8AC3E}">
        <p14:creationId xmlns:p14="http://schemas.microsoft.com/office/powerpoint/2010/main" val="11169854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s-ES" smtClean="0"/>
              <a:t>Haga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AE4529F0-5AFB-44E1-868A-D9EAFE6F07A4}" type="datetimeFigureOut">
              <a:rPr lang="es-CO" smtClean="0"/>
              <a:t>20/11/2020</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331FF0EF-D665-4D7E-A480-2840403F501D}" type="slidenum">
              <a:rPr lang="es-CO" smtClean="0"/>
              <a:t>‹Nº›</a:t>
            </a:fld>
            <a:endParaRPr lang="es-CO"/>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89880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AE4529F0-5AFB-44E1-868A-D9EAFE6F07A4}" type="datetimeFigureOut">
              <a:rPr lang="es-CO" smtClean="0"/>
              <a:t>20/11/2020</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331FF0EF-D665-4D7E-A480-2840403F501D}" type="slidenum">
              <a:rPr lang="es-CO" smtClean="0"/>
              <a:t>‹Nº›</a:t>
            </a:fld>
            <a:endParaRPr lang="es-CO"/>
          </a:p>
        </p:txBody>
      </p:sp>
    </p:spTree>
    <p:extLst>
      <p:ext uri="{BB962C8B-B14F-4D97-AF65-F5344CB8AC3E}">
        <p14:creationId xmlns:p14="http://schemas.microsoft.com/office/powerpoint/2010/main" val="27320018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s-ES" smtClean="0"/>
              <a:t>Haga clic para modificar el estilo de título del patrón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3" name="Date Placeholder 2"/>
          <p:cNvSpPr>
            <a:spLocks noGrp="1"/>
          </p:cNvSpPr>
          <p:nvPr>
            <p:ph type="dt" sz="half" idx="10"/>
          </p:nvPr>
        </p:nvSpPr>
        <p:spPr/>
        <p:txBody>
          <a:bodyPr/>
          <a:lstStyle/>
          <a:p>
            <a:fld id="{AE4529F0-5AFB-44E1-868A-D9EAFE6F07A4}" type="datetimeFigureOut">
              <a:rPr lang="es-CO" smtClean="0"/>
              <a:t>20/11/2020</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331FF0EF-D665-4D7E-A480-2840403F501D}" type="slidenum">
              <a:rPr lang="es-CO" smtClean="0"/>
              <a:t>‹Nº›</a:t>
            </a:fld>
            <a:endParaRPr lang="es-CO"/>
          </a:p>
        </p:txBody>
      </p:sp>
    </p:spTree>
    <p:extLst>
      <p:ext uri="{BB962C8B-B14F-4D97-AF65-F5344CB8AC3E}">
        <p14:creationId xmlns:p14="http://schemas.microsoft.com/office/powerpoint/2010/main" val="914778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s-ES" smtClean="0"/>
              <a:t>Haga clic para modificar el estilo de título del patrón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smtClean="0"/>
              <a:t>Haga clic en el icono para agregar una imagen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smtClean="0"/>
              <a:t>Haga clic en el icono para agregar una imagen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smtClean="0"/>
              <a:t>Haga clic en el icono para agregar una imagen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3" name="Date Placeholder 2"/>
          <p:cNvSpPr>
            <a:spLocks noGrp="1"/>
          </p:cNvSpPr>
          <p:nvPr>
            <p:ph type="dt" sz="half" idx="10"/>
          </p:nvPr>
        </p:nvSpPr>
        <p:spPr/>
        <p:txBody>
          <a:bodyPr/>
          <a:lstStyle/>
          <a:p>
            <a:fld id="{AE4529F0-5AFB-44E1-868A-D9EAFE6F07A4}" type="datetimeFigureOut">
              <a:rPr lang="es-CO" smtClean="0"/>
              <a:t>20/11/2020</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331FF0EF-D665-4D7E-A480-2840403F501D}" type="slidenum">
              <a:rPr lang="es-CO" smtClean="0"/>
              <a:t>‹Nº›</a:t>
            </a:fld>
            <a:endParaRPr lang="es-CO"/>
          </a:p>
        </p:txBody>
      </p:sp>
    </p:spTree>
    <p:extLst>
      <p:ext uri="{BB962C8B-B14F-4D97-AF65-F5344CB8AC3E}">
        <p14:creationId xmlns:p14="http://schemas.microsoft.com/office/powerpoint/2010/main" val="35557777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AE4529F0-5AFB-44E1-868A-D9EAFE6F07A4}" type="datetimeFigureOut">
              <a:rPr lang="es-CO" smtClean="0"/>
              <a:t>20/11/2020</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31FF0EF-D665-4D7E-A480-2840403F501D}" type="slidenum">
              <a:rPr lang="es-CO" smtClean="0"/>
              <a:t>‹Nº›</a:t>
            </a:fld>
            <a:endParaRPr lang="es-CO"/>
          </a:p>
        </p:txBody>
      </p:sp>
    </p:spTree>
    <p:extLst>
      <p:ext uri="{BB962C8B-B14F-4D97-AF65-F5344CB8AC3E}">
        <p14:creationId xmlns:p14="http://schemas.microsoft.com/office/powerpoint/2010/main" val="9395145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AE4529F0-5AFB-44E1-868A-D9EAFE6F07A4}" type="datetimeFigureOut">
              <a:rPr lang="es-CO" smtClean="0"/>
              <a:t>20/11/2020</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31FF0EF-D665-4D7E-A480-2840403F501D}" type="slidenum">
              <a:rPr lang="es-CO" smtClean="0"/>
              <a:t>‹Nº›</a:t>
            </a:fld>
            <a:endParaRPr lang="es-CO"/>
          </a:p>
        </p:txBody>
      </p:sp>
    </p:spTree>
    <p:extLst>
      <p:ext uri="{BB962C8B-B14F-4D97-AF65-F5344CB8AC3E}">
        <p14:creationId xmlns:p14="http://schemas.microsoft.com/office/powerpoint/2010/main" val="2264634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AE4529F0-5AFB-44E1-868A-D9EAFE6F07A4}" type="datetimeFigureOut">
              <a:rPr lang="es-CO" smtClean="0"/>
              <a:t>20/11/2020</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31FF0EF-D665-4D7E-A480-2840403F501D}" type="slidenum">
              <a:rPr lang="es-CO" smtClean="0"/>
              <a:t>‹Nº›</a:t>
            </a:fld>
            <a:endParaRPr lang="es-CO"/>
          </a:p>
        </p:txBody>
      </p:sp>
    </p:spTree>
    <p:extLst>
      <p:ext uri="{BB962C8B-B14F-4D97-AF65-F5344CB8AC3E}">
        <p14:creationId xmlns:p14="http://schemas.microsoft.com/office/powerpoint/2010/main" val="2006988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AE4529F0-5AFB-44E1-868A-D9EAFE6F07A4}" type="datetimeFigureOut">
              <a:rPr lang="es-CO" smtClean="0"/>
              <a:t>20/11/2020</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31FF0EF-D665-4D7E-A480-2840403F501D}" type="slidenum">
              <a:rPr lang="es-CO" smtClean="0"/>
              <a:t>‹Nº›</a:t>
            </a:fld>
            <a:endParaRPr lang="es-CO"/>
          </a:p>
        </p:txBody>
      </p:sp>
    </p:spTree>
    <p:extLst>
      <p:ext uri="{BB962C8B-B14F-4D97-AF65-F5344CB8AC3E}">
        <p14:creationId xmlns:p14="http://schemas.microsoft.com/office/powerpoint/2010/main" val="1501666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AE4529F0-5AFB-44E1-868A-D9EAFE6F07A4}" type="datetimeFigureOut">
              <a:rPr lang="es-CO" smtClean="0"/>
              <a:t>20/11/2020</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331FF0EF-D665-4D7E-A480-2840403F501D}" type="slidenum">
              <a:rPr lang="es-CO" smtClean="0"/>
              <a:t>‹Nº›</a:t>
            </a:fld>
            <a:endParaRPr lang="es-CO"/>
          </a:p>
        </p:txBody>
      </p:sp>
    </p:spTree>
    <p:extLst>
      <p:ext uri="{BB962C8B-B14F-4D97-AF65-F5344CB8AC3E}">
        <p14:creationId xmlns:p14="http://schemas.microsoft.com/office/powerpoint/2010/main" val="2672110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1141410" y="3073397"/>
            <a:ext cx="4878391" cy="2717801"/>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6172200" y="3073397"/>
            <a:ext cx="4875210" cy="2717801"/>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AE4529F0-5AFB-44E1-868A-D9EAFE6F07A4}" type="datetimeFigureOut">
              <a:rPr lang="es-CO" smtClean="0"/>
              <a:t>20/11/2020</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331FF0EF-D665-4D7E-A480-2840403F501D}" type="slidenum">
              <a:rPr lang="es-CO" smtClean="0"/>
              <a:t>‹Nº›</a:t>
            </a:fld>
            <a:endParaRPr lang="es-CO"/>
          </a:p>
        </p:txBody>
      </p:sp>
    </p:spTree>
    <p:extLst>
      <p:ext uri="{BB962C8B-B14F-4D97-AF65-F5344CB8AC3E}">
        <p14:creationId xmlns:p14="http://schemas.microsoft.com/office/powerpoint/2010/main" val="19344910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AE4529F0-5AFB-44E1-868A-D9EAFE6F07A4}" type="datetimeFigureOut">
              <a:rPr lang="es-CO" smtClean="0"/>
              <a:t>20/11/2020</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331FF0EF-D665-4D7E-A480-2840403F501D}" type="slidenum">
              <a:rPr lang="es-CO" smtClean="0"/>
              <a:t>‹Nº›</a:t>
            </a:fld>
            <a:endParaRPr lang="es-CO"/>
          </a:p>
        </p:txBody>
      </p:sp>
    </p:spTree>
    <p:extLst>
      <p:ext uri="{BB962C8B-B14F-4D97-AF65-F5344CB8AC3E}">
        <p14:creationId xmlns:p14="http://schemas.microsoft.com/office/powerpoint/2010/main" val="2704028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4529F0-5AFB-44E1-868A-D9EAFE6F07A4}" type="datetimeFigureOut">
              <a:rPr lang="es-CO" smtClean="0"/>
              <a:t>20/11/2020</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331FF0EF-D665-4D7E-A480-2840403F501D}" type="slidenum">
              <a:rPr lang="es-CO" smtClean="0"/>
              <a:t>‹Nº›</a:t>
            </a:fld>
            <a:endParaRPr lang="es-CO"/>
          </a:p>
        </p:txBody>
      </p:sp>
    </p:spTree>
    <p:extLst>
      <p:ext uri="{BB962C8B-B14F-4D97-AF65-F5344CB8AC3E}">
        <p14:creationId xmlns:p14="http://schemas.microsoft.com/office/powerpoint/2010/main" val="892444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AE4529F0-5AFB-44E1-868A-D9EAFE6F07A4}" type="datetimeFigureOut">
              <a:rPr lang="es-CO" smtClean="0"/>
              <a:t>20/11/2020</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331FF0EF-D665-4D7E-A480-2840403F501D}" type="slidenum">
              <a:rPr lang="es-CO" smtClean="0"/>
              <a:t>‹Nº›</a:t>
            </a:fld>
            <a:endParaRPr lang="es-CO"/>
          </a:p>
        </p:txBody>
      </p:sp>
    </p:spTree>
    <p:extLst>
      <p:ext uri="{BB962C8B-B14F-4D97-AF65-F5344CB8AC3E}">
        <p14:creationId xmlns:p14="http://schemas.microsoft.com/office/powerpoint/2010/main" val="2334571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AE4529F0-5AFB-44E1-868A-D9EAFE6F07A4}" type="datetimeFigureOut">
              <a:rPr lang="es-CO" smtClean="0"/>
              <a:t>20/11/2020</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331FF0EF-D665-4D7E-A480-2840403F501D}" type="slidenum">
              <a:rPr lang="es-CO" smtClean="0"/>
              <a:t>‹Nº›</a:t>
            </a:fld>
            <a:endParaRPr lang="es-CO"/>
          </a:p>
        </p:txBody>
      </p:sp>
    </p:spTree>
    <p:extLst>
      <p:ext uri="{BB962C8B-B14F-4D97-AF65-F5344CB8AC3E}">
        <p14:creationId xmlns:p14="http://schemas.microsoft.com/office/powerpoint/2010/main" val="23937683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E4529F0-5AFB-44E1-868A-D9EAFE6F07A4}" type="datetimeFigureOut">
              <a:rPr lang="es-CO" smtClean="0"/>
              <a:t>20/11/2020</a:t>
            </a:fld>
            <a:endParaRPr lang="es-CO"/>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s-CO"/>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31FF0EF-D665-4D7E-A480-2840403F501D}" type="slidenum">
              <a:rPr lang="es-CO" smtClean="0"/>
              <a:t>‹Nº›</a:t>
            </a:fld>
            <a:endParaRPr lang="es-CO"/>
          </a:p>
        </p:txBody>
      </p:sp>
    </p:spTree>
    <p:extLst>
      <p:ext uri="{BB962C8B-B14F-4D97-AF65-F5344CB8AC3E}">
        <p14:creationId xmlns:p14="http://schemas.microsoft.com/office/powerpoint/2010/main" val="1509204084"/>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definicionabc.com/comunicacion/recursividad.php" TargetMode="External"/><Relationship Id="rId2" Type="http://schemas.openxmlformats.org/officeDocument/2006/relationships/hyperlink" Target="https://repl.it/" TargetMode="External"/><Relationship Id="rId1" Type="http://schemas.openxmlformats.org/officeDocument/2006/relationships/slideLayout" Target="../slideLayouts/slideLayout2.xml"/><Relationship Id="rId5" Type="http://schemas.openxmlformats.org/officeDocument/2006/relationships/hyperlink" Target="https://developer.mozilla.org/es/docs/Web/JavaScript/Referencia/Objetos_globales/Math/max" TargetMode="External"/><Relationship Id="rId4" Type="http://schemas.openxmlformats.org/officeDocument/2006/relationships/hyperlink" Target="https://parzibyte.me/blog/2017/11/20/promedio-valores-arreglo-reduce-javascript/"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397727" y="2168434"/>
            <a:ext cx="10040982" cy="3244394"/>
          </a:xfrm>
        </p:spPr>
        <p:txBody>
          <a:bodyPr>
            <a:normAutofit fontScale="90000"/>
          </a:bodyPr>
          <a:lstStyle/>
          <a:p>
            <a:pPr algn="ctr"/>
            <a:r>
              <a:rPr lang="es-CO" sz="7200" dirty="0" smtClean="0"/>
              <a:t>Sistemas numéricos</a:t>
            </a:r>
            <a:br>
              <a:rPr lang="es-CO" sz="7200" dirty="0" smtClean="0"/>
            </a:br>
            <a:r>
              <a:rPr lang="es-CO" dirty="0" smtClean="0"/>
              <a:t/>
            </a:r>
            <a:br>
              <a:rPr lang="es-CO" dirty="0" smtClean="0"/>
            </a:br>
            <a:r>
              <a:rPr lang="es-CO" dirty="0" smtClean="0"/>
              <a:t>introducción a la</a:t>
            </a:r>
            <a:br>
              <a:rPr lang="es-CO" dirty="0" smtClean="0"/>
            </a:br>
            <a:r>
              <a:rPr lang="es-CO" dirty="0" smtClean="0"/>
              <a:t> informática</a:t>
            </a:r>
            <a:br>
              <a:rPr lang="es-CO" dirty="0" smtClean="0"/>
            </a:br>
            <a:r>
              <a:rPr lang="es-CO" dirty="0"/>
              <a:t/>
            </a:r>
            <a:br>
              <a:rPr lang="es-CO" dirty="0"/>
            </a:br>
            <a:r>
              <a:rPr lang="es-CO" sz="1800" dirty="0" smtClean="0"/>
              <a:t>juan Guillermo duque </a:t>
            </a:r>
            <a:br>
              <a:rPr lang="es-CO" sz="1800" dirty="0" smtClean="0"/>
            </a:br>
            <a:r>
              <a:rPr lang="es-CO" sz="1800" dirty="0" smtClean="0"/>
              <a:t>hemerson Cardona</a:t>
            </a:r>
            <a:br>
              <a:rPr lang="es-CO" sz="1800" dirty="0" smtClean="0"/>
            </a:br>
            <a:r>
              <a:rPr lang="es-CO" sz="1800" dirty="0"/>
              <a:t/>
            </a:r>
            <a:br>
              <a:rPr lang="es-CO" sz="1800" dirty="0"/>
            </a:br>
            <a:endParaRPr lang="es-CO" sz="1800" dirty="0"/>
          </a:p>
        </p:txBody>
      </p:sp>
    </p:spTree>
    <p:extLst>
      <p:ext uri="{BB962C8B-B14F-4D97-AF65-F5344CB8AC3E}">
        <p14:creationId xmlns:p14="http://schemas.microsoft.com/office/powerpoint/2010/main" val="25047836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232852" y="1045029"/>
            <a:ext cx="9905999" cy="5242561"/>
          </a:xfrm>
        </p:spPr>
        <p:txBody>
          <a:bodyPr>
            <a:normAutofit fontScale="92500" lnSpcReduction="10000"/>
          </a:bodyPr>
          <a:lstStyle/>
          <a:p>
            <a:pPr marL="0" indent="0">
              <a:buNone/>
            </a:pPr>
            <a:r>
              <a:rPr lang="es-ES" sz="3900" dirty="0"/>
              <a:t>Como vemos en la imagen se crea una función llamada texto, y luego esta función es llamada adentro de otra función que se llama “</a:t>
            </a:r>
            <a:r>
              <a:rPr lang="es-ES" sz="3900" dirty="0" err="1"/>
              <a:t>binarios_con_función</a:t>
            </a:r>
            <a:r>
              <a:rPr lang="es-ES" sz="3900" dirty="0"/>
              <a:t>”, esto sucede porque muchas veces nos ayuda a ahorrar líneas de código lo que significa menos trabajo y el mismo resultado, en este caso es más fácil escribir texto, a escribir </a:t>
            </a:r>
            <a:endParaRPr lang="es-ES" sz="3900" dirty="0" smtClean="0"/>
          </a:p>
          <a:p>
            <a:pPr marL="0" indent="0">
              <a:buNone/>
            </a:pPr>
            <a:r>
              <a:rPr lang="es-ES" sz="3900" dirty="0" err="1" smtClean="0"/>
              <a:t>document</a:t>
            </a:r>
            <a:r>
              <a:rPr lang="es-ES" sz="3900" dirty="0"/>
              <a:t>. </a:t>
            </a:r>
            <a:r>
              <a:rPr lang="es-ES" sz="3900" dirty="0" err="1"/>
              <a:t>Write</a:t>
            </a:r>
            <a:r>
              <a:rPr lang="es-ES" sz="3900" dirty="0"/>
              <a:t>.</a:t>
            </a:r>
            <a:endParaRPr lang="es-CO" sz="3900" dirty="0"/>
          </a:p>
          <a:p>
            <a:endParaRPr lang="es-CO" dirty="0"/>
          </a:p>
        </p:txBody>
      </p:sp>
    </p:spTree>
    <p:extLst>
      <p:ext uri="{BB962C8B-B14F-4D97-AF65-F5344CB8AC3E}">
        <p14:creationId xmlns:p14="http://schemas.microsoft.com/office/powerpoint/2010/main" val="4714426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298167" y="525190"/>
            <a:ext cx="9905999" cy="5758044"/>
          </a:xfrm>
        </p:spPr>
        <p:txBody>
          <a:bodyPr>
            <a:normAutofit/>
          </a:bodyPr>
          <a:lstStyle/>
          <a:p>
            <a:pPr marL="0" indent="0">
              <a:buNone/>
            </a:pPr>
            <a:r>
              <a:rPr lang="es-ES" sz="3600" dirty="0"/>
              <a:t>TALLER SOBRE NUMEROS </a:t>
            </a:r>
            <a:r>
              <a:rPr lang="es-ES" sz="3600" dirty="0" smtClean="0"/>
              <a:t>BINARIOS.</a:t>
            </a:r>
            <a:endParaRPr lang="es-CO" sz="3600" dirty="0"/>
          </a:p>
          <a:p>
            <a:pPr marL="0" indent="0">
              <a:buNone/>
            </a:pPr>
            <a:r>
              <a:rPr lang="es-CO" sz="3200" b="1" dirty="0"/>
              <a:t>TALLER 1</a:t>
            </a:r>
            <a:r>
              <a:rPr lang="es-CO" sz="2800" dirty="0"/>
              <a:t> </a:t>
            </a:r>
          </a:p>
          <a:p>
            <a:pPr marL="0" indent="0">
              <a:buNone/>
            </a:pPr>
            <a:r>
              <a:rPr lang="es-CO" sz="2800" dirty="0" smtClean="0"/>
              <a:t>1</a:t>
            </a:r>
            <a:r>
              <a:rPr lang="es-CO" sz="2800" dirty="0"/>
              <a:t>. Leer una cadena por teclado </a:t>
            </a:r>
            <a:endParaRPr lang="es-CO" sz="2800" dirty="0" smtClean="0"/>
          </a:p>
          <a:p>
            <a:pPr marL="0" indent="0">
              <a:buNone/>
            </a:pPr>
            <a:r>
              <a:rPr lang="es-CO" sz="2800" dirty="0" smtClean="0"/>
              <a:t>2</a:t>
            </a:r>
            <a:r>
              <a:rPr lang="es-CO" sz="2800" dirty="0"/>
              <a:t>. Recorrer la cadena desde la posición 0, hasta su última posición 3. Para cada carácter tomado de la cadena, se evalúa si vale cero o si vale 1 </a:t>
            </a:r>
            <a:endParaRPr lang="es-CO" sz="2800" dirty="0" smtClean="0"/>
          </a:p>
          <a:p>
            <a:pPr marL="0" indent="0">
              <a:buNone/>
            </a:pPr>
            <a:r>
              <a:rPr lang="es-CO" sz="2800" dirty="0" smtClean="0"/>
              <a:t>4</a:t>
            </a:r>
            <a:r>
              <a:rPr lang="es-CO" sz="2800" dirty="0"/>
              <a:t>. Si vale 0, escribir en la pantalla Cero </a:t>
            </a:r>
            <a:endParaRPr lang="es-CO" sz="2800" dirty="0" smtClean="0"/>
          </a:p>
          <a:p>
            <a:pPr marL="0" indent="0">
              <a:buNone/>
            </a:pPr>
            <a:r>
              <a:rPr lang="es-CO" sz="2800" dirty="0" smtClean="0"/>
              <a:t>5</a:t>
            </a:r>
            <a:r>
              <a:rPr lang="es-CO" sz="2800" dirty="0"/>
              <a:t>. Si vale 1, escribir en la pantalla Uno </a:t>
            </a:r>
            <a:endParaRPr lang="es-CO" sz="2800" dirty="0" smtClean="0"/>
          </a:p>
          <a:p>
            <a:pPr marL="0" indent="0">
              <a:buNone/>
            </a:pPr>
            <a:r>
              <a:rPr lang="es-CO" sz="2800" dirty="0" smtClean="0"/>
              <a:t>EJEMPLO</a:t>
            </a:r>
            <a:r>
              <a:rPr lang="es-CO" sz="2800" dirty="0"/>
              <a:t>: Entrada: 0110 Salida: Cero Uno </a:t>
            </a:r>
            <a:r>
              <a:rPr lang="es-CO" sz="2800" dirty="0" err="1"/>
              <a:t>Uno</a:t>
            </a:r>
            <a:r>
              <a:rPr lang="es-CO" sz="2800" dirty="0"/>
              <a:t> Cero.</a:t>
            </a:r>
          </a:p>
          <a:p>
            <a:pPr marL="0" indent="0">
              <a:buNone/>
            </a:pPr>
            <a:endParaRPr lang="es-CO" dirty="0"/>
          </a:p>
        </p:txBody>
      </p:sp>
    </p:spTree>
    <p:extLst>
      <p:ext uri="{BB962C8B-B14F-4D97-AF65-F5344CB8AC3E}">
        <p14:creationId xmlns:p14="http://schemas.microsoft.com/office/powerpoint/2010/main" val="11111351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4425449" y="452164"/>
            <a:ext cx="6050962" cy="6050962"/>
          </a:xfrm>
          <a:prstGeom prst="rect">
            <a:avLst/>
          </a:prstGeom>
        </p:spPr>
      </p:pic>
      <p:sp>
        <p:nvSpPr>
          <p:cNvPr id="5" name="CuadroTexto 4"/>
          <p:cNvSpPr txBox="1"/>
          <p:nvPr/>
        </p:nvSpPr>
        <p:spPr>
          <a:xfrm>
            <a:off x="-209007" y="2248941"/>
            <a:ext cx="5316583" cy="1446550"/>
          </a:xfrm>
          <a:prstGeom prst="rect">
            <a:avLst/>
          </a:prstGeom>
          <a:noFill/>
        </p:spPr>
        <p:txBody>
          <a:bodyPr wrap="square" rtlCol="0">
            <a:spAutoFit/>
          </a:bodyPr>
          <a:lstStyle/>
          <a:p>
            <a:pPr algn="ctr"/>
            <a:r>
              <a:rPr lang="es-CO" sz="4400" u="sng" dirty="0" smtClean="0"/>
              <a:t>Solución </a:t>
            </a:r>
          </a:p>
          <a:p>
            <a:pPr algn="ctr"/>
            <a:r>
              <a:rPr lang="es-CO" sz="4400" u="sng" dirty="0" smtClean="0"/>
              <a:t>Taller 1 …</a:t>
            </a:r>
            <a:endParaRPr lang="es-CO" u="sng" dirty="0"/>
          </a:p>
        </p:txBody>
      </p:sp>
    </p:spTree>
    <p:extLst>
      <p:ext uri="{BB962C8B-B14F-4D97-AF65-F5344CB8AC3E}">
        <p14:creationId xmlns:p14="http://schemas.microsoft.com/office/powerpoint/2010/main" val="21475412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smtClean="0"/>
              <a:t>Ejecución </a:t>
            </a:r>
            <a:r>
              <a:rPr lang="es-CO" dirty="0" smtClean="0"/>
              <a:t>en navegador</a:t>
            </a:r>
            <a:endParaRPr lang="es-EC" dirty="0"/>
          </a:p>
        </p:txBody>
      </p:sp>
      <p:pic>
        <p:nvPicPr>
          <p:cNvPr id="4" name="Marcador de contenido 3"/>
          <p:cNvPicPr>
            <a:picLocks noGrp="1" noChangeAspect="1"/>
          </p:cNvPicPr>
          <p:nvPr>
            <p:ph idx="1"/>
          </p:nvPr>
        </p:nvPicPr>
        <p:blipFill rotWithShape="1">
          <a:blip r:embed="rId2"/>
          <a:srcRect l="42680" t="32339" r="43131" b="52229"/>
          <a:stretch/>
        </p:blipFill>
        <p:spPr>
          <a:xfrm>
            <a:off x="1585578" y="1967996"/>
            <a:ext cx="2965180" cy="1813997"/>
          </a:xfrm>
          <a:prstGeom prst="rect">
            <a:avLst/>
          </a:prstGeom>
        </p:spPr>
      </p:pic>
      <p:pic>
        <p:nvPicPr>
          <p:cNvPr id="5" name="Imagen 4"/>
          <p:cNvPicPr>
            <a:picLocks noChangeAspect="1"/>
          </p:cNvPicPr>
          <p:nvPr/>
        </p:nvPicPr>
        <p:blipFill rotWithShape="1">
          <a:blip r:embed="rId3"/>
          <a:srcRect l="39424" t="31523" r="39721" b="52085"/>
          <a:stretch/>
        </p:blipFill>
        <p:spPr>
          <a:xfrm>
            <a:off x="4624268" y="1967998"/>
            <a:ext cx="4616551" cy="1813996"/>
          </a:xfrm>
          <a:prstGeom prst="rect">
            <a:avLst/>
          </a:prstGeom>
        </p:spPr>
      </p:pic>
    </p:spTree>
    <p:extLst>
      <p:ext uri="{BB962C8B-B14F-4D97-AF65-F5344CB8AC3E}">
        <p14:creationId xmlns:p14="http://schemas.microsoft.com/office/powerpoint/2010/main" val="1453390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285104" y="600892"/>
            <a:ext cx="9905999" cy="5930536"/>
          </a:xfrm>
        </p:spPr>
        <p:txBody>
          <a:bodyPr>
            <a:normAutofit lnSpcReduction="10000"/>
          </a:bodyPr>
          <a:lstStyle/>
          <a:p>
            <a:pPr marL="0" indent="0">
              <a:buNone/>
            </a:pPr>
            <a:r>
              <a:rPr lang="es-CO" sz="3200" b="1" dirty="0"/>
              <a:t>TALLER 2</a:t>
            </a:r>
            <a:r>
              <a:rPr lang="es-CO" sz="3200" dirty="0"/>
              <a:t> </a:t>
            </a:r>
            <a:endParaRPr lang="es-CO" sz="3200" dirty="0" smtClean="0"/>
          </a:p>
          <a:p>
            <a:pPr marL="0" indent="0">
              <a:buNone/>
            </a:pPr>
            <a:r>
              <a:rPr lang="es-CO" sz="2800" dirty="0" smtClean="0"/>
              <a:t>0</a:t>
            </a:r>
            <a:r>
              <a:rPr lang="es-CO" sz="2800" dirty="0"/>
              <a:t>. Inicializar un contador en 0 (contador = 0) </a:t>
            </a:r>
            <a:endParaRPr lang="es-CO" sz="2800" dirty="0" smtClean="0"/>
          </a:p>
          <a:p>
            <a:pPr marL="0" indent="0">
              <a:buNone/>
            </a:pPr>
            <a:r>
              <a:rPr lang="es-CO" sz="2800" dirty="0" smtClean="0"/>
              <a:t>1. Leer </a:t>
            </a:r>
            <a:r>
              <a:rPr lang="es-CO" sz="2800" dirty="0"/>
              <a:t>una cadena por teclado </a:t>
            </a:r>
            <a:endParaRPr lang="es-CO" sz="2800" dirty="0" smtClean="0"/>
          </a:p>
          <a:p>
            <a:pPr marL="0" indent="0">
              <a:buNone/>
            </a:pPr>
            <a:r>
              <a:rPr lang="es-CO" sz="2800" dirty="0" smtClean="0"/>
              <a:t>2</a:t>
            </a:r>
            <a:r>
              <a:rPr lang="es-CO" sz="2800" dirty="0"/>
              <a:t>. Recorrer la cadena desde la posición 0, hasta su última posición </a:t>
            </a:r>
            <a:endParaRPr lang="es-CO" sz="2800" dirty="0" smtClean="0"/>
          </a:p>
          <a:p>
            <a:pPr marL="0" indent="0">
              <a:buNone/>
            </a:pPr>
            <a:r>
              <a:rPr lang="es-CO" sz="2800" dirty="0" smtClean="0"/>
              <a:t>3</a:t>
            </a:r>
            <a:r>
              <a:rPr lang="es-CO" sz="2800" dirty="0"/>
              <a:t>. Para cada carácter tomado de la </a:t>
            </a:r>
            <a:r>
              <a:rPr lang="es-CO" sz="2800" dirty="0" smtClean="0"/>
              <a:t>cadena </a:t>
            </a:r>
            <a:r>
              <a:rPr lang="es-CO" sz="2800" dirty="0"/>
              <a:t>se </a:t>
            </a:r>
            <a:r>
              <a:rPr lang="es-CO" sz="2800" dirty="0" smtClean="0"/>
              <a:t>evalúa </a:t>
            </a:r>
            <a:r>
              <a:rPr lang="es-CO" sz="2800" dirty="0"/>
              <a:t>si vale cero o si vale 1 </a:t>
            </a:r>
            <a:endParaRPr lang="es-CO" sz="2800" dirty="0" smtClean="0"/>
          </a:p>
          <a:p>
            <a:pPr marL="0" indent="0">
              <a:buNone/>
            </a:pPr>
            <a:r>
              <a:rPr lang="es-CO" sz="2800" dirty="0" smtClean="0"/>
              <a:t>4</a:t>
            </a:r>
            <a:r>
              <a:rPr lang="es-CO" sz="2800" dirty="0"/>
              <a:t>. Si vale 1, se suma 1 al contador (contador = contador + 1) </a:t>
            </a:r>
            <a:endParaRPr lang="es-CO" sz="2800" dirty="0" smtClean="0"/>
          </a:p>
          <a:p>
            <a:pPr marL="0" indent="0">
              <a:buNone/>
            </a:pPr>
            <a:r>
              <a:rPr lang="es-CO" sz="2800" dirty="0" smtClean="0"/>
              <a:t>5. </a:t>
            </a:r>
            <a:r>
              <a:rPr lang="es-CO" sz="2800" dirty="0"/>
              <a:t>Una vez termine el ciclo, presentar en una ventana emergente el valor correspondiente al número total de Unos contenidos en el número binario EJEMPLO: Entrada: 0110 Salida: 2 </a:t>
            </a:r>
          </a:p>
          <a:p>
            <a:pPr marL="0" indent="0">
              <a:buNone/>
            </a:pPr>
            <a:endParaRPr lang="es-CO" dirty="0"/>
          </a:p>
        </p:txBody>
      </p:sp>
    </p:spTree>
    <p:extLst>
      <p:ext uri="{BB962C8B-B14F-4D97-AF65-F5344CB8AC3E}">
        <p14:creationId xmlns:p14="http://schemas.microsoft.com/office/powerpoint/2010/main" val="35674957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4589416" y="275137"/>
            <a:ext cx="6109063" cy="6266282"/>
          </a:xfrm>
          <a:prstGeom prst="rect">
            <a:avLst/>
          </a:prstGeom>
        </p:spPr>
      </p:pic>
      <p:sp>
        <p:nvSpPr>
          <p:cNvPr id="5" name="CuadroTexto 4"/>
          <p:cNvSpPr txBox="1"/>
          <p:nvPr/>
        </p:nvSpPr>
        <p:spPr>
          <a:xfrm>
            <a:off x="-209007" y="2248941"/>
            <a:ext cx="5316583" cy="1446550"/>
          </a:xfrm>
          <a:prstGeom prst="rect">
            <a:avLst/>
          </a:prstGeom>
          <a:noFill/>
        </p:spPr>
        <p:txBody>
          <a:bodyPr wrap="square" rtlCol="0">
            <a:spAutoFit/>
          </a:bodyPr>
          <a:lstStyle/>
          <a:p>
            <a:pPr algn="ctr"/>
            <a:r>
              <a:rPr lang="es-CO" sz="4400" u="sng" dirty="0" smtClean="0"/>
              <a:t>Solución </a:t>
            </a:r>
          </a:p>
          <a:p>
            <a:pPr algn="ctr"/>
            <a:r>
              <a:rPr lang="es-CO" sz="4400" u="sng" dirty="0" smtClean="0"/>
              <a:t>Taller 2 …</a:t>
            </a:r>
            <a:endParaRPr lang="es-CO" u="sng" dirty="0"/>
          </a:p>
        </p:txBody>
      </p:sp>
    </p:spTree>
    <p:extLst>
      <p:ext uri="{BB962C8B-B14F-4D97-AF65-F5344CB8AC3E}">
        <p14:creationId xmlns:p14="http://schemas.microsoft.com/office/powerpoint/2010/main" val="39967082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smtClean="0"/>
              <a:t>Ejecución en navegador</a:t>
            </a:r>
            <a:endParaRPr lang="es-EC" dirty="0"/>
          </a:p>
        </p:txBody>
      </p:sp>
      <p:pic>
        <p:nvPicPr>
          <p:cNvPr id="4" name="Marcador de contenido 3"/>
          <p:cNvPicPr>
            <a:picLocks noGrp="1" noChangeAspect="1"/>
          </p:cNvPicPr>
          <p:nvPr>
            <p:ph idx="1"/>
          </p:nvPr>
        </p:nvPicPr>
        <p:blipFill rotWithShape="1">
          <a:blip r:embed="rId2"/>
          <a:srcRect l="42013" t="31746" r="41962" b="52229"/>
          <a:stretch/>
        </p:blipFill>
        <p:spPr>
          <a:xfrm>
            <a:off x="1061543" y="3101483"/>
            <a:ext cx="3585883" cy="2017055"/>
          </a:xfrm>
          <a:prstGeom prst="rect">
            <a:avLst/>
          </a:prstGeom>
        </p:spPr>
      </p:pic>
      <p:pic>
        <p:nvPicPr>
          <p:cNvPr id="5" name="Imagen 4"/>
          <p:cNvPicPr>
            <a:picLocks noChangeAspect="1"/>
          </p:cNvPicPr>
          <p:nvPr/>
        </p:nvPicPr>
        <p:blipFill rotWithShape="1">
          <a:blip r:embed="rId3"/>
          <a:srcRect l="39456" t="31220" r="39308" b="52628"/>
          <a:stretch/>
        </p:blipFill>
        <p:spPr>
          <a:xfrm>
            <a:off x="6094412" y="3056485"/>
            <a:ext cx="4924614" cy="2107050"/>
          </a:xfrm>
          <a:prstGeom prst="rect">
            <a:avLst/>
          </a:prstGeom>
        </p:spPr>
      </p:pic>
    </p:spTree>
    <p:extLst>
      <p:ext uri="{BB962C8B-B14F-4D97-AF65-F5344CB8AC3E}">
        <p14:creationId xmlns:p14="http://schemas.microsoft.com/office/powerpoint/2010/main" val="25239517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298166" y="551314"/>
            <a:ext cx="9905999" cy="6162993"/>
          </a:xfrm>
        </p:spPr>
        <p:txBody>
          <a:bodyPr/>
          <a:lstStyle/>
          <a:p>
            <a:pPr marL="0" indent="0">
              <a:buNone/>
            </a:pPr>
            <a:r>
              <a:rPr lang="es-CO" sz="3200" b="1" dirty="0"/>
              <a:t>TALLER 3</a:t>
            </a:r>
            <a:r>
              <a:rPr lang="es-CO" sz="3200" dirty="0"/>
              <a:t> </a:t>
            </a:r>
            <a:endParaRPr lang="es-CO" sz="3200" dirty="0" smtClean="0"/>
          </a:p>
          <a:p>
            <a:pPr marL="0" indent="0">
              <a:buNone/>
            </a:pPr>
            <a:r>
              <a:rPr lang="es-CO" sz="2800" dirty="0" smtClean="0"/>
              <a:t>0</a:t>
            </a:r>
            <a:r>
              <a:rPr lang="es-CO" sz="2800" dirty="0"/>
              <a:t>. Inicializar un contador en 0 (contador = 0) </a:t>
            </a:r>
            <a:endParaRPr lang="es-CO" sz="2800" dirty="0" smtClean="0"/>
          </a:p>
          <a:p>
            <a:pPr marL="0" indent="0">
              <a:buNone/>
            </a:pPr>
            <a:r>
              <a:rPr lang="es-CO" sz="2800" dirty="0" smtClean="0"/>
              <a:t>1</a:t>
            </a:r>
            <a:r>
              <a:rPr lang="es-CO" sz="2800" dirty="0"/>
              <a:t>. Leer una cadena por teclado </a:t>
            </a:r>
            <a:endParaRPr lang="es-CO" sz="2800" dirty="0" smtClean="0"/>
          </a:p>
          <a:p>
            <a:pPr marL="0" indent="0">
              <a:buNone/>
            </a:pPr>
            <a:r>
              <a:rPr lang="es-CO" sz="2800" dirty="0" smtClean="0"/>
              <a:t>2</a:t>
            </a:r>
            <a:r>
              <a:rPr lang="es-CO" sz="2800" dirty="0"/>
              <a:t>. Recorrer la cadena desde la posición 0, hasta su última posición </a:t>
            </a:r>
            <a:endParaRPr lang="es-CO" sz="2800" dirty="0" smtClean="0"/>
          </a:p>
          <a:p>
            <a:pPr marL="0" indent="0">
              <a:buNone/>
            </a:pPr>
            <a:r>
              <a:rPr lang="es-CO" sz="2800" dirty="0" smtClean="0"/>
              <a:t>3</a:t>
            </a:r>
            <a:r>
              <a:rPr lang="es-CO" sz="2800" dirty="0"/>
              <a:t>. El contador se corresponde con el índice. Mostrar el índice en una ventana emergente </a:t>
            </a:r>
            <a:endParaRPr lang="es-CO" sz="2800" dirty="0" smtClean="0"/>
          </a:p>
          <a:p>
            <a:pPr marL="0" indent="0">
              <a:buNone/>
            </a:pPr>
            <a:r>
              <a:rPr lang="es-CO" sz="2800" dirty="0" smtClean="0"/>
              <a:t>4</a:t>
            </a:r>
            <a:r>
              <a:rPr lang="es-CO" sz="2800" dirty="0"/>
              <a:t>. Incrementar el contador (contador = contador + 1) </a:t>
            </a:r>
            <a:endParaRPr lang="es-CO" sz="2800" dirty="0" smtClean="0"/>
          </a:p>
          <a:p>
            <a:pPr marL="0" indent="0">
              <a:buNone/>
            </a:pPr>
            <a:r>
              <a:rPr lang="es-CO" sz="2800" dirty="0" smtClean="0"/>
              <a:t>5</a:t>
            </a:r>
            <a:r>
              <a:rPr lang="es-CO" sz="2800" dirty="0"/>
              <a:t>. Una vez termine el ciclo, el programa finaliza </a:t>
            </a:r>
            <a:endParaRPr lang="es-CO" sz="2800" dirty="0" smtClean="0"/>
          </a:p>
          <a:p>
            <a:pPr marL="0" indent="0">
              <a:buNone/>
            </a:pPr>
            <a:r>
              <a:rPr lang="es-CO" sz="2800" dirty="0" smtClean="0"/>
              <a:t>EJEMPLO</a:t>
            </a:r>
            <a:r>
              <a:rPr lang="es-CO" sz="2800" dirty="0"/>
              <a:t>: Entrada: 011011 Salida: 0 1 2 3 4 5</a:t>
            </a:r>
          </a:p>
          <a:p>
            <a:endParaRPr lang="es-CO" dirty="0"/>
          </a:p>
        </p:txBody>
      </p:sp>
    </p:spTree>
    <p:extLst>
      <p:ext uri="{BB962C8B-B14F-4D97-AF65-F5344CB8AC3E}">
        <p14:creationId xmlns:p14="http://schemas.microsoft.com/office/powerpoint/2010/main" val="15377686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4624252" y="257992"/>
            <a:ext cx="5794057" cy="6309318"/>
          </a:xfrm>
          <a:prstGeom prst="rect">
            <a:avLst/>
          </a:prstGeom>
        </p:spPr>
      </p:pic>
      <p:sp>
        <p:nvSpPr>
          <p:cNvPr id="5" name="CuadroTexto 4"/>
          <p:cNvSpPr txBox="1"/>
          <p:nvPr/>
        </p:nvSpPr>
        <p:spPr>
          <a:xfrm>
            <a:off x="-209007" y="2248941"/>
            <a:ext cx="5316583" cy="1446550"/>
          </a:xfrm>
          <a:prstGeom prst="rect">
            <a:avLst/>
          </a:prstGeom>
          <a:noFill/>
        </p:spPr>
        <p:txBody>
          <a:bodyPr wrap="square" rtlCol="0">
            <a:spAutoFit/>
          </a:bodyPr>
          <a:lstStyle/>
          <a:p>
            <a:pPr algn="ctr"/>
            <a:r>
              <a:rPr lang="es-CO" sz="4400" u="sng" dirty="0" smtClean="0"/>
              <a:t>Solución </a:t>
            </a:r>
          </a:p>
          <a:p>
            <a:pPr algn="ctr"/>
            <a:r>
              <a:rPr lang="es-CO" sz="4400" u="sng" dirty="0" smtClean="0"/>
              <a:t>Taller 3 …</a:t>
            </a:r>
            <a:endParaRPr lang="es-CO" u="sng" dirty="0"/>
          </a:p>
        </p:txBody>
      </p:sp>
    </p:spTree>
    <p:extLst>
      <p:ext uri="{BB962C8B-B14F-4D97-AF65-F5344CB8AC3E}">
        <p14:creationId xmlns:p14="http://schemas.microsoft.com/office/powerpoint/2010/main" val="22796986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smtClean="0"/>
              <a:t>Ejecución en el navegador</a:t>
            </a:r>
            <a:endParaRPr lang="es-EC" dirty="0"/>
          </a:p>
        </p:txBody>
      </p:sp>
      <p:pic>
        <p:nvPicPr>
          <p:cNvPr id="4" name="Marcador de contenido 3"/>
          <p:cNvPicPr>
            <a:picLocks noGrp="1" noChangeAspect="1"/>
          </p:cNvPicPr>
          <p:nvPr>
            <p:ph idx="1"/>
          </p:nvPr>
        </p:nvPicPr>
        <p:blipFill rotWithShape="1">
          <a:blip r:embed="rId2"/>
          <a:srcRect l="43014" t="31152" r="42630" b="51933"/>
          <a:stretch/>
        </p:blipFill>
        <p:spPr>
          <a:xfrm>
            <a:off x="1292642" y="1902372"/>
            <a:ext cx="2606696" cy="1727696"/>
          </a:xfrm>
          <a:prstGeom prst="rect">
            <a:avLst/>
          </a:prstGeom>
        </p:spPr>
      </p:pic>
      <p:pic>
        <p:nvPicPr>
          <p:cNvPr id="5" name="Imagen 4"/>
          <p:cNvPicPr>
            <a:picLocks noChangeAspect="1"/>
          </p:cNvPicPr>
          <p:nvPr/>
        </p:nvPicPr>
        <p:blipFill rotWithShape="1">
          <a:blip r:embed="rId3"/>
          <a:srcRect l="39682" t="32026" r="39540" b="51237"/>
          <a:stretch/>
        </p:blipFill>
        <p:spPr>
          <a:xfrm>
            <a:off x="4279442" y="2218119"/>
            <a:ext cx="2849188" cy="1290918"/>
          </a:xfrm>
          <a:prstGeom prst="rect">
            <a:avLst/>
          </a:prstGeom>
        </p:spPr>
      </p:pic>
      <p:pic>
        <p:nvPicPr>
          <p:cNvPr id="6" name="Imagen 5"/>
          <p:cNvPicPr>
            <a:picLocks noChangeAspect="1"/>
          </p:cNvPicPr>
          <p:nvPr/>
        </p:nvPicPr>
        <p:blipFill rotWithShape="1">
          <a:blip r:embed="rId4"/>
          <a:srcRect l="39576" t="32388" r="40226" b="52234"/>
          <a:stretch/>
        </p:blipFill>
        <p:spPr>
          <a:xfrm>
            <a:off x="7672192" y="2191373"/>
            <a:ext cx="2684444" cy="1149694"/>
          </a:xfrm>
          <a:prstGeom prst="rect">
            <a:avLst/>
          </a:prstGeom>
        </p:spPr>
      </p:pic>
      <p:pic>
        <p:nvPicPr>
          <p:cNvPr id="7" name="Imagen 6"/>
          <p:cNvPicPr>
            <a:picLocks noChangeAspect="1"/>
          </p:cNvPicPr>
          <p:nvPr/>
        </p:nvPicPr>
        <p:blipFill rotWithShape="1">
          <a:blip r:embed="rId5"/>
          <a:srcRect l="39731" t="31508" r="39116" b="51928"/>
          <a:stretch/>
        </p:blipFill>
        <p:spPr>
          <a:xfrm>
            <a:off x="4279442" y="3927792"/>
            <a:ext cx="2710926" cy="1194099"/>
          </a:xfrm>
          <a:prstGeom prst="rect">
            <a:avLst/>
          </a:prstGeom>
        </p:spPr>
      </p:pic>
      <p:pic>
        <p:nvPicPr>
          <p:cNvPr id="8" name="Imagen 7"/>
          <p:cNvPicPr>
            <a:picLocks noChangeAspect="1"/>
          </p:cNvPicPr>
          <p:nvPr/>
        </p:nvPicPr>
        <p:blipFill rotWithShape="1">
          <a:blip r:embed="rId6"/>
          <a:srcRect l="39554" t="32030" r="39454" b="52689"/>
          <a:stretch/>
        </p:blipFill>
        <p:spPr>
          <a:xfrm>
            <a:off x="7672192" y="3825261"/>
            <a:ext cx="2495775" cy="1021976"/>
          </a:xfrm>
          <a:prstGeom prst="rect">
            <a:avLst/>
          </a:prstGeom>
        </p:spPr>
      </p:pic>
    </p:spTree>
    <p:extLst>
      <p:ext uri="{BB962C8B-B14F-4D97-AF65-F5344CB8AC3E}">
        <p14:creationId xmlns:p14="http://schemas.microsoft.com/office/powerpoint/2010/main" val="474009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441858" y="917075"/>
            <a:ext cx="9905999" cy="5026524"/>
          </a:xfrm>
        </p:spPr>
        <p:txBody>
          <a:bodyPr>
            <a:noAutofit/>
          </a:bodyPr>
          <a:lstStyle/>
          <a:p>
            <a:pPr marL="0" indent="0">
              <a:buNone/>
            </a:pPr>
            <a:r>
              <a:rPr lang="es-CO" sz="3600" dirty="0" smtClean="0"/>
              <a:t>El </a:t>
            </a:r>
            <a:r>
              <a:rPr lang="es-CO" sz="3600" dirty="0"/>
              <a:t>sistema de numeración Binario o código binario es utilizado para representar textos, datos o </a:t>
            </a:r>
            <a:r>
              <a:rPr lang="es-CO" sz="3600" dirty="0" smtClean="0"/>
              <a:t>implemente </a:t>
            </a:r>
            <a:r>
              <a:rPr lang="es-CO" sz="3600" dirty="0"/>
              <a:t>para procesar </a:t>
            </a:r>
            <a:r>
              <a:rPr lang="es-CO" sz="3600" dirty="0" smtClean="0"/>
              <a:t>instrucciones </a:t>
            </a:r>
            <a:r>
              <a:rPr lang="es-CO" sz="3600" dirty="0"/>
              <a:t>en </a:t>
            </a:r>
            <a:r>
              <a:rPr lang="es-CO" sz="3600" dirty="0" smtClean="0"/>
              <a:t>una</a:t>
            </a:r>
          </a:p>
          <a:p>
            <a:pPr marL="0" indent="0">
              <a:buNone/>
            </a:pPr>
            <a:r>
              <a:rPr lang="es-CO" sz="3600" dirty="0" smtClean="0"/>
              <a:t>computadora o en </a:t>
            </a:r>
            <a:r>
              <a:rPr lang="es-CO" sz="3600" dirty="0"/>
              <a:t>un </a:t>
            </a:r>
            <a:endParaRPr lang="es-CO" sz="3600" dirty="0" smtClean="0"/>
          </a:p>
          <a:p>
            <a:pPr marL="0" indent="0">
              <a:buNone/>
            </a:pPr>
            <a:r>
              <a:rPr lang="es-CO" sz="3600" dirty="0"/>
              <a:t>d</a:t>
            </a:r>
            <a:r>
              <a:rPr lang="es-CO" sz="3600" dirty="0" smtClean="0"/>
              <a:t>ispositivo informático </a:t>
            </a:r>
          </a:p>
          <a:p>
            <a:pPr marL="0" indent="0">
              <a:buNone/>
            </a:pPr>
            <a:r>
              <a:rPr lang="es-CO" sz="3600" dirty="0" smtClean="0"/>
              <a:t>De cualquier </a:t>
            </a:r>
            <a:r>
              <a:rPr lang="es-CO" sz="3600" dirty="0"/>
              <a:t>tipo.</a:t>
            </a:r>
            <a:r>
              <a:rPr lang="es-ES" sz="3600" dirty="0"/>
              <a:t> </a:t>
            </a:r>
            <a:endParaRPr lang="es-CO" sz="3600" dirty="0"/>
          </a:p>
          <a:p>
            <a:endParaRPr lang="es-CO" dirty="0"/>
          </a:p>
        </p:txBody>
      </p:sp>
      <p:pic>
        <p:nvPicPr>
          <p:cNvPr id="4" name="Imagen 3"/>
          <p:cNvPicPr/>
          <p:nvPr/>
        </p:nvPicPr>
        <p:blipFill>
          <a:blip r:embed="rId2">
            <a:extLst>
              <a:ext uri="{28A0092B-C50C-407E-A947-70E740481C1C}">
                <a14:useLocalDpi xmlns:a14="http://schemas.microsoft.com/office/drawing/2010/main" val="0"/>
              </a:ext>
            </a:extLst>
          </a:blip>
          <a:srcRect/>
          <a:stretch>
            <a:fillRect/>
          </a:stretch>
        </p:blipFill>
        <p:spPr bwMode="auto">
          <a:xfrm>
            <a:off x="5822721" y="3073309"/>
            <a:ext cx="5719445" cy="3209925"/>
          </a:xfrm>
          <a:prstGeom prst="rect">
            <a:avLst/>
          </a:prstGeom>
          <a:ln>
            <a:noFill/>
          </a:ln>
          <a:effectLst>
            <a:softEdge rad="112500"/>
          </a:effectLst>
        </p:spPr>
      </p:pic>
    </p:spTree>
    <p:extLst>
      <p:ext uri="{BB962C8B-B14F-4D97-AF65-F5344CB8AC3E}">
        <p14:creationId xmlns:p14="http://schemas.microsoft.com/office/powerpoint/2010/main" val="4778534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298166" y="627016"/>
            <a:ext cx="9905999" cy="5647510"/>
          </a:xfrm>
        </p:spPr>
        <p:txBody>
          <a:bodyPr/>
          <a:lstStyle/>
          <a:p>
            <a:pPr marL="0" indent="0">
              <a:buNone/>
            </a:pPr>
            <a:r>
              <a:rPr lang="es-CO" sz="3200" b="1" dirty="0"/>
              <a:t>TALLER 4</a:t>
            </a:r>
            <a:r>
              <a:rPr lang="es-CO" sz="3200" dirty="0"/>
              <a:t> </a:t>
            </a:r>
            <a:endParaRPr lang="es-CO" dirty="0" smtClean="0"/>
          </a:p>
          <a:p>
            <a:pPr marL="0" indent="0">
              <a:buNone/>
            </a:pPr>
            <a:r>
              <a:rPr lang="es-CO" sz="2800" dirty="0" smtClean="0"/>
              <a:t>1. Leer </a:t>
            </a:r>
            <a:r>
              <a:rPr lang="es-CO" sz="2800" dirty="0"/>
              <a:t>una cadena por teclado </a:t>
            </a:r>
            <a:endParaRPr lang="es-CO" sz="2800" dirty="0" smtClean="0"/>
          </a:p>
          <a:p>
            <a:pPr marL="0" indent="0">
              <a:buNone/>
            </a:pPr>
            <a:r>
              <a:rPr lang="es-CO" sz="2800" dirty="0" smtClean="0"/>
              <a:t>2</a:t>
            </a:r>
            <a:r>
              <a:rPr lang="es-CO" sz="2800" dirty="0"/>
              <a:t>. Inicializar contador en longitud de cadena - 1 </a:t>
            </a:r>
            <a:endParaRPr lang="es-CO" sz="2800" dirty="0" smtClean="0"/>
          </a:p>
          <a:p>
            <a:pPr marL="0" indent="0">
              <a:buNone/>
            </a:pPr>
            <a:r>
              <a:rPr lang="es-CO" sz="2800" dirty="0" smtClean="0"/>
              <a:t>3. </a:t>
            </a:r>
            <a:r>
              <a:rPr lang="es-CO" sz="2800" dirty="0"/>
              <a:t>Recorrer la cadena desde la posición 0, hasta su última posición </a:t>
            </a:r>
            <a:endParaRPr lang="es-CO" sz="2800" dirty="0" smtClean="0"/>
          </a:p>
          <a:p>
            <a:pPr marL="0" indent="0">
              <a:buNone/>
            </a:pPr>
            <a:r>
              <a:rPr lang="es-CO" sz="2800" dirty="0"/>
              <a:t>4</a:t>
            </a:r>
            <a:r>
              <a:rPr lang="es-CO" sz="2800" dirty="0" smtClean="0"/>
              <a:t>. </a:t>
            </a:r>
            <a:r>
              <a:rPr lang="es-CO" sz="2800" dirty="0"/>
              <a:t>El contador se corresponde con el índice. Mostrar el índice en una ventana </a:t>
            </a:r>
            <a:r>
              <a:rPr lang="es-CO" sz="2800" dirty="0" smtClean="0"/>
              <a:t>            </a:t>
            </a:r>
            <a:r>
              <a:rPr lang="es-CO" sz="2800" dirty="0"/>
              <a:t> </a:t>
            </a:r>
            <a:r>
              <a:rPr lang="es-CO" sz="2800" dirty="0" smtClean="0"/>
              <a:t>   emergente </a:t>
            </a:r>
          </a:p>
          <a:p>
            <a:pPr marL="0" indent="0">
              <a:buNone/>
            </a:pPr>
            <a:r>
              <a:rPr lang="es-CO" sz="2800" dirty="0" smtClean="0"/>
              <a:t>5. </a:t>
            </a:r>
            <a:r>
              <a:rPr lang="es-CO" sz="2800" dirty="0"/>
              <a:t>DECREMENTAR el contador (contador = contador - 1) </a:t>
            </a:r>
            <a:endParaRPr lang="es-CO" sz="2800" dirty="0" smtClean="0"/>
          </a:p>
          <a:p>
            <a:pPr marL="0" indent="0">
              <a:buNone/>
            </a:pPr>
            <a:r>
              <a:rPr lang="es-CO" sz="2800" dirty="0" smtClean="0"/>
              <a:t>6. </a:t>
            </a:r>
            <a:r>
              <a:rPr lang="es-CO" sz="2800" dirty="0"/>
              <a:t>Una vez termine el ciclo, el programa finaliza</a:t>
            </a:r>
          </a:p>
          <a:p>
            <a:pPr marL="0" indent="0">
              <a:buNone/>
            </a:pPr>
            <a:endParaRPr lang="es-CO" dirty="0"/>
          </a:p>
        </p:txBody>
      </p:sp>
    </p:spTree>
    <p:extLst>
      <p:ext uri="{BB962C8B-B14F-4D97-AF65-F5344CB8AC3E}">
        <p14:creationId xmlns:p14="http://schemas.microsoft.com/office/powerpoint/2010/main" val="30373948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4702630" y="225478"/>
            <a:ext cx="5920876" cy="6400344"/>
          </a:xfrm>
          <a:prstGeom prst="rect">
            <a:avLst/>
          </a:prstGeom>
        </p:spPr>
      </p:pic>
      <p:sp>
        <p:nvSpPr>
          <p:cNvPr id="5" name="CuadroTexto 4"/>
          <p:cNvSpPr txBox="1"/>
          <p:nvPr/>
        </p:nvSpPr>
        <p:spPr>
          <a:xfrm>
            <a:off x="-209007" y="2248941"/>
            <a:ext cx="5316583" cy="1446550"/>
          </a:xfrm>
          <a:prstGeom prst="rect">
            <a:avLst/>
          </a:prstGeom>
          <a:noFill/>
        </p:spPr>
        <p:txBody>
          <a:bodyPr wrap="square" rtlCol="0">
            <a:spAutoFit/>
          </a:bodyPr>
          <a:lstStyle/>
          <a:p>
            <a:pPr algn="ctr"/>
            <a:r>
              <a:rPr lang="es-CO" sz="4400" u="sng" dirty="0" smtClean="0"/>
              <a:t>Solución </a:t>
            </a:r>
          </a:p>
          <a:p>
            <a:pPr algn="ctr"/>
            <a:r>
              <a:rPr lang="es-CO" sz="4400" u="sng" dirty="0" smtClean="0"/>
              <a:t>Taller 4 …</a:t>
            </a:r>
            <a:endParaRPr lang="es-CO" u="sng" dirty="0"/>
          </a:p>
        </p:txBody>
      </p:sp>
    </p:spTree>
    <p:extLst>
      <p:ext uri="{BB962C8B-B14F-4D97-AF65-F5344CB8AC3E}">
        <p14:creationId xmlns:p14="http://schemas.microsoft.com/office/powerpoint/2010/main" val="41373001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smtClean="0"/>
              <a:t>Ejecución en código</a:t>
            </a:r>
            <a:endParaRPr lang="es-EC" dirty="0"/>
          </a:p>
        </p:txBody>
      </p:sp>
      <p:pic>
        <p:nvPicPr>
          <p:cNvPr id="4" name="Marcador de contenido 3"/>
          <p:cNvPicPr>
            <a:picLocks noGrp="1" noChangeAspect="1"/>
          </p:cNvPicPr>
          <p:nvPr>
            <p:ph idx="1"/>
          </p:nvPr>
        </p:nvPicPr>
        <p:blipFill rotWithShape="1">
          <a:blip r:embed="rId2"/>
          <a:srcRect l="39246" t="31891" r="39680" b="52008"/>
          <a:stretch/>
        </p:blipFill>
        <p:spPr>
          <a:xfrm>
            <a:off x="4403808" y="2385812"/>
            <a:ext cx="3053784" cy="1312372"/>
          </a:xfrm>
          <a:prstGeom prst="rect">
            <a:avLst/>
          </a:prstGeom>
        </p:spPr>
      </p:pic>
      <p:pic>
        <p:nvPicPr>
          <p:cNvPr id="5" name="Imagen 4"/>
          <p:cNvPicPr>
            <a:picLocks noChangeAspect="1"/>
          </p:cNvPicPr>
          <p:nvPr/>
        </p:nvPicPr>
        <p:blipFill rotWithShape="1">
          <a:blip r:embed="rId3"/>
          <a:srcRect l="39609" t="31961" r="39318" b="52228"/>
          <a:stretch/>
        </p:blipFill>
        <p:spPr>
          <a:xfrm>
            <a:off x="7835938" y="2385812"/>
            <a:ext cx="3211473" cy="1355464"/>
          </a:xfrm>
          <a:prstGeom prst="rect">
            <a:avLst/>
          </a:prstGeom>
        </p:spPr>
      </p:pic>
      <p:pic>
        <p:nvPicPr>
          <p:cNvPr id="6" name="Imagen 5"/>
          <p:cNvPicPr>
            <a:picLocks noChangeAspect="1"/>
          </p:cNvPicPr>
          <p:nvPr/>
        </p:nvPicPr>
        <p:blipFill rotWithShape="1">
          <a:blip r:embed="rId4"/>
          <a:srcRect l="39433" t="32065" r="39541" b="52185"/>
          <a:stretch/>
        </p:blipFill>
        <p:spPr>
          <a:xfrm>
            <a:off x="4303063" y="4095535"/>
            <a:ext cx="3204326" cy="1350131"/>
          </a:xfrm>
          <a:prstGeom prst="rect">
            <a:avLst/>
          </a:prstGeom>
        </p:spPr>
      </p:pic>
      <p:pic>
        <p:nvPicPr>
          <p:cNvPr id="7" name="Imagen 6"/>
          <p:cNvPicPr>
            <a:picLocks noChangeAspect="1"/>
          </p:cNvPicPr>
          <p:nvPr/>
        </p:nvPicPr>
        <p:blipFill rotWithShape="1">
          <a:blip r:embed="rId5"/>
          <a:srcRect l="39389" t="31758" r="39327" b="52448"/>
          <a:stretch/>
        </p:blipFill>
        <p:spPr>
          <a:xfrm>
            <a:off x="7662042" y="4086802"/>
            <a:ext cx="3385370" cy="1413024"/>
          </a:xfrm>
          <a:prstGeom prst="rect">
            <a:avLst/>
          </a:prstGeom>
        </p:spPr>
      </p:pic>
      <p:pic>
        <p:nvPicPr>
          <p:cNvPr id="8" name="Imagen 7"/>
          <p:cNvPicPr>
            <a:picLocks noChangeAspect="1"/>
          </p:cNvPicPr>
          <p:nvPr/>
        </p:nvPicPr>
        <p:blipFill rotWithShape="1">
          <a:blip r:embed="rId6"/>
          <a:srcRect l="42518" t="32211" r="42614" b="52739"/>
          <a:stretch/>
        </p:blipFill>
        <p:spPr>
          <a:xfrm>
            <a:off x="353965" y="2275822"/>
            <a:ext cx="2573780" cy="1465454"/>
          </a:xfrm>
          <a:prstGeom prst="rect">
            <a:avLst/>
          </a:prstGeom>
        </p:spPr>
      </p:pic>
    </p:spTree>
    <p:extLst>
      <p:ext uri="{BB962C8B-B14F-4D97-AF65-F5344CB8AC3E}">
        <p14:creationId xmlns:p14="http://schemas.microsoft.com/office/powerpoint/2010/main" val="34171044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324292" y="655818"/>
            <a:ext cx="9905999" cy="5718856"/>
          </a:xfrm>
        </p:spPr>
        <p:txBody>
          <a:bodyPr>
            <a:normAutofit fontScale="92500" lnSpcReduction="10000"/>
          </a:bodyPr>
          <a:lstStyle/>
          <a:p>
            <a:pPr marL="0" indent="0">
              <a:buNone/>
            </a:pPr>
            <a:r>
              <a:rPr lang="es-ES" sz="4800" dirty="0" smtClean="0"/>
              <a:t>Compuertas Binarias.</a:t>
            </a:r>
          </a:p>
          <a:p>
            <a:pPr marL="0" indent="0">
              <a:buNone/>
            </a:pPr>
            <a:r>
              <a:rPr lang="es-ES" sz="3000" dirty="0" smtClean="0"/>
              <a:t>Las compuertas </a:t>
            </a:r>
            <a:r>
              <a:rPr lang="es-ES" sz="3000" dirty="0"/>
              <a:t>binarias son las que comparan los números binarios y dependiendo de la compuerta se da un </a:t>
            </a:r>
            <a:r>
              <a:rPr lang="es-ES" sz="3000" dirty="0" smtClean="0"/>
              <a:t>retorno.</a:t>
            </a:r>
          </a:p>
          <a:p>
            <a:pPr marL="0" indent="0">
              <a:buNone/>
            </a:pPr>
            <a:r>
              <a:rPr lang="es-CO" sz="3000" dirty="0"/>
              <a:t>Como </a:t>
            </a:r>
            <a:r>
              <a:rPr lang="es-CO" sz="3000" dirty="0" smtClean="0"/>
              <a:t>veremos </a:t>
            </a:r>
            <a:r>
              <a:rPr lang="es-CO" sz="3000" dirty="0"/>
              <a:t>en el </a:t>
            </a:r>
            <a:r>
              <a:rPr lang="es-CO" sz="3000" dirty="0" smtClean="0"/>
              <a:t>siguiente código, </a:t>
            </a:r>
            <a:r>
              <a:rPr lang="es-CO" sz="3000" dirty="0"/>
              <a:t>se </a:t>
            </a:r>
            <a:r>
              <a:rPr lang="es-CO" sz="3000" dirty="0" smtClean="0"/>
              <a:t>crearan </a:t>
            </a:r>
            <a:r>
              <a:rPr lang="es-CO" sz="3000" dirty="0"/>
              <a:t>varias </a:t>
            </a:r>
            <a:r>
              <a:rPr lang="es-CO" sz="3000" dirty="0" smtClean="0"/>
              <a:t>funciones, </a:t>
            </a:r>
            <a:r>
              <a:rPr lang="es-CO" sz="3000" dirty="0"/>
              <a:t>cada función contiene las diferentes compuertas binarias que existen, como vemos existen 3 compuertas binarias la primera es el “and”, la segunda el “</a:t>
            </a:r>
            <a:r>
              <a:rPr lang="es-CO" sz="3000" dirty="0" err="1"/>
              <a:t>or</a:t>
            </a:r>
            <a:r>
              <a:rPr lang="es-CO" sz="3000" dirty="0"/>
              <a:t>” y la tercera el “</a:t>
            </a:r>
            <a:r>
              <a:rPr lang="es-CO" sz="3000" dirty="0" err="1"/>
              <a:t>not</a:t>
            </a:r>
            <a:r>
              <a:rPr lang="es-CO" sz="3000" dirty="0"/>
              <a:t>”, </a:t>
            </a:r>
            <a:r>
              <a:rPr lang="es-CO" sz="3000" dirty="0" smtClean="0"/>
              <a:t>cada </a:t>
            </a:r>
            <a:r>
              <a:rPr lang="es-CO" sz="3000" dirty="0"/>
              <a:t>función retorna un valor </a:t>
            </a:r>
            <a:r>
              <a:rPr lang="es-CO" sz="3000" dirty="0" smtClean="0"/>
              <a:t>dependiendo </a:t>
            </a:r>
            <a:r>
              <a:rPr lang="es-CO" sz="3000" dirty="0"/>
              <a:t>de a y b, de esta manera funcionan las compuertas binarias</a:t>
            </a:r>
            <a:r>
              <a:rPr lang="es-CO" sz="3000" dirty="0" smtClean="0"/>
              <a:t>.</a:t>
            </a:r>
            <a:endParaRPr lang="es-ES" sz="3000" dirty="0"/>
          </a:p>
          <a:p>
            <a:pPr marL="0" indent="0">
              <a:buNone/>
            </a:pPr>
            <a:r>
              <a:rPr lang="es-ES" sz="3000" dirty="0"/>
              <a:t>L</a:t>
            </a:r>
            <a:r>
              <a:rPr lang="es-ES" sz="3000" dirty="0" smtClean="0"/>
              <a:t>o </a:t>
            </a:r>
            <a:r>
              <a:rPr lang="es-ES" sz="3000" dirty="0"/>
              <a:t>entenderemos mejor con el siguiente código.</a:t>
            </a:r>
            <a:endParaRPr lang="es-CO" sz="3000" dirty="0"/>
          </a:p>
          <a:p>
            <a:endParaRPr lang="es-CO" dirty="0"/>
          </a:p>
        </p:txBody>
      </p:sp>
    </p:spTree>
    <p:extLst>
      <p:ext uri="{BB962C8B-B14F-4D97-AF65-F5344CB8AC3E}">
        <p14:creationId xmlns:p14="http://schemas.microsoft.com/office/powerpoint/2010/main" val="2307171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270657" y="342310"/>
            <a:ext cx="6069285" cy="1120730"/>
          </a:xfrm>
        </p:spPr>
        <p:txBody>
          <a:bodyPr/>
          <a:lstStyle/>
          <a:p>
            <a:pPr marL="0" indent="0" algn="ctr">
              <a:buNone/>
            </a:pPr>
            <a:r>
              <a:rPr lang="es-CO" sz="3200" dirty="0" smtClean="0"/>
              <a:t>Compuertas Binarias.</a:t>
            </a:r>
            <a:endParaRPr lang="es-CO" dirty="0"/>
          </a:p>
        </p:txBody>
      </p:sp>
      <p:pic>
        <p:nvPicPr>
          <p:cNvPr id="4" name="Imagen 3"/>
          <p:cNvPicPr/>
          <p:nvPr/>
        </p:nvPicPr>
        <p:blipFill rotWithShape="1">
          <a:blip r:embed="rId2"/>
          <a:srcRect l="28166" r="13132"/>
          <a:stretch/>
        </p:blipFill>
        <p:spPr bwMode="auto">
          <a:xfrm>
            <a:off x="3270658" y="1198109"/>
            <a:ext cx="6069285" cy="542476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31227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337355" y="695007"/>
            <a:ext cx="9905999" cy="3541714"/>
          </a:xfrm>
        </p:spPr>
        <p:txBody>
          <a:bodyPr/>
          <a:lstStyle/>
          <a:p>
            <a:pPr marL="0" indent="0">
              <a:buNone/>
            </a:pPr>
            <a:r>
              <a:rPr lang="es-CO" sz="2800" dirty="0"/>
              <a:t>Al ejecutar el anterior código se verá la siguiente </a:t>
            </a:r>
            <a:r>
              <a:rPr lang="es-CO" sz="2800" dirty="0" smtClean="0"/>
              <a:t>interfaz:</a:t>
            </a:r>
            <a:endParaRPr lang="es-CO" sz="2800" dirty="0"/>
          </a:p>
          <a:p>
            <a:endParaRPr lang="es-CO" dirty="0"/>
          </a:p>
        </p:txBody>
      </p:sp>
      <p:pic>
        <p:nvPicPr>
          <p:cNvPr id="4" name="Imagen 3"/>
          <p:cNvPicPr/>
          <p:nvPr/>
        </p:nvPicPr>
        <p:blipFill>
          <a:blip r:embed="rId2"/>
          <a:stretch>
            <a:fillRect/>
          </a:stretch>
        </p:blipFill>
        <p:spPr>
          <a:xfrm>
            <a:off x="3690029" y="1455828"/>
            <a:ext cx="5200650" cy="5095875"/>
          </a:xfrm>
          <a:prstGeom prst="rect">
            <a:avLst/>
          </a:prstGeom>
        </p:spPr>
      </p:pic>
    </p:spTree>
    <p:extLst>
      <p:ext uri="{BB962C8B-B14F-4D97-AF65-F5344CB8AC3E}">
        <p14:creationId xmlns:p14="http://schemas.microsoft.com/office/powerpoint/2010/main" val="10995644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154475" y="551316"/>
            <a:ext cx="9905999" cy="2309450"/>
          </a:xfrm>
        </p:spPr>
        <p:txBody>
          <a:bodyPr>
            <a:normAutofit/>
          </a:bodyPr>
          <a:lstStyle/>
          <a:p>
            <a:pPr marL="0" indent="0">
              <a:buNone/>
            </a:pPr>
            <a:r>
              <a:rPr lang="es-CO" sz="4400" dirty="0"/>
              <a:t>Conversión </a:t>
            </a:r>
            <a:r>
              <a:rPr lang="es-CO" sz="4400" dirty="0" smtClean="0"/>
              <a:t>basada </a:t>
            </a:r>
            <a:r>
              <a:rPr lang="es-CO" sz="4400" dirty="0"/>
              <a:t>en divisiones </a:t>
            </a:r>
            <a:r>
              <a:rPr lang="es-CO" sz="4400" dirty="0" smtClean="0"/>
              <a:t>sucesivas.</a:t>
            </a:r>
          </a:p>
          <a:p>
            <a:pPr marL="0" indent="0">
              <a:buNone/>
            </a:pPr>
            <a:r>
              <a:rPr lang="es-CO" dirty="0"/>
              <a:t>A continuación, se presenta el algoritmo básico para la conversión numérica basada en divisiones sucesivas.</a:t>
            </a:r>
          </a:p>
          <a:p>
            <a:pPr marL="0" indent="0">
              <a:buNone/>
            </a:pPr>
            <a:endParaRPr lang="es-CO" sz="4400" dirty="0"/>
          </a:p>
        </p:txBody>
      </p:sp>
      <p:pic>
        <p:nvPicPr>
          <p:cNvPr id="4" name="Imagen 3"/>
          <p:cNvPicPr/>
          <p:nvPr/>
        </p:nvPicPr>
        <p:blipFill>
          <a:blip r:embed="rId2">
            <a:extLst>
              <a:ext uri="{28A0092B-C50C-407E-A947-70E740481C1C}">
                <a14:useLocalDpi xmlns:a14="http://schemas.microsoft.com/office/drawing/2010/main" val="0"/>
              </a:ext>
            </a:extLst>
          </a:blip>
          <a:srcRect/>
          <a:stretch>
            <a:fillRect/>
          </a:stretch>
        </p:blipFill>
        <p:spPr bwMode="auto">
          <a:xfrm>
            <a:off x="2958237" y="2673349"/>
            <a:ext cx="6298474" cy="3831953"/>
          </a:xfrm>
          <a:prstGeom prst="rect">
            <a:avLst/>
          </a:prstGeom>
          <a:noFill/>
          <a:ln>
            <a:noFill/>
          </a:ln>
        </p:spPr>
      </p:pic>
    </p:spTree>
    <p:extLst>
      <p:ext uri="{BB962C8B-B14F-4D97-AF65-F5344CB8AC3E}">
        <p14:creationId xmlns:p14="http://schemas.microsoft.com/office/powerpoint/2010/main" val="7452691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245916" y="627017"/>
            <a:ext cx="9905999" cy="5799909"/>
          </a:xfrm>
        </p:spPr>
        <p:txBody>
          <a:bodyPr>
            <a:normAutofit/>
          </a:bodyPr>
          <a:lstStyle/>
          <a:p>
            <a:pPr marL="0" indent="0">
              <a:buNone/>
            </a:pPr>
            <a:r>
              <a:rPr lang="es-CO" sz="2800" dirty="0"/>
              <a:t>Como se ve en el diagrama, la conversión se realiza dividiendo el número a convertir entre la base seleccionada.</a:t>
            </a:r>
          </a:p>
          <a:p>
            <a:pPr marL="0" indent="0">
              <a:buNone/>
            </a:pPr>
            <a:r>
              <a:rPr lang="es-CO" sz="2800" dirty="0"/>
              <a:t>El resultado se obtiene con base en los residuos de las divisiones.</a:t>
            </a:r>
          </a:p>
          <a:p>
            <a:pPr marL="0" indent="0">
              <a:buNone/>
            </a:pPr>
            <a:r>
              <a:rPr lang="es-CO" sz="2800" dirty="0"/>
              <a:t>El proceso finaliza cuando se obtiene cero en el resultado de las divisiones.</a:t>
            </a:r>
          </a:p>
          <a:p>
            <a:pPr marL="0" indent="0">
              <a:buNone/>
            </a:pPr>
            <a:r>
              <a:rPr lang="es-CO" sz="2800" dirty="0"/>
              <a:t>A continuación, se presenta las imágenes de los códigos requeridos, para implementar el proceso mostrado en JavaScript. Cada imagen presenta una función distinta, o la ejecución final del programa. Se debe escribir en un solo archivo el código mostrado, y se sugiere un entorno como repl.it.</a:t>
            </a:r>
          </a:p>
          <a:p>
            <a:endParaRPr lang="es-CO" dirty="0"/>
          </a:p>
        </p:txBody>
      </p:sp>
    </p:spTree>
    <p:extLst>
      <p:ext uri="{BB962C8B-B14F-4D97-AF65-F5344CB8AC3E}">
        <p14:creationId xmlns:p14="http://schemas.microsoft.com/office/powerpoint/2010/main" val="19808436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0 Imagen"/>
          <p:cNvPicPr/>
          <p:nvPr/>
        </p:nvPicPr>
        <p:blipFill>
          <a:blip r:embed="rId2">
            <a:extLst>
              <a:ext uri="{28A0092B-C50C-407E-A947-70E740481C1C}">
                <a14:useLocalDpi xmlns:a14="http://schemas.microsoft.com/office/drawing/2010/main" val="0"/>
              </a:ext>
            </a:extLst>
          </a:blip>
          <a:stretch>
            <a:fillRect/>
          </a:stretch>
        </p:blipFill>
        <p:spPr>
          <a:xfrm>
            <a:off x="1287914" y="1240426"/>
            <a:ext cx="3476625" cy="1468755"/>
          </a:xfrm>
          <a:prstGeom prst="rect">
            <a:avLst/>
          </a:prstGeom>
        </p:spPr>
      </p:pic>
      <p:pic>
        <p:nvPicPr>
          <p:cNvPr id="5" name="0 Imagen"/>
          <p:cNvPicPr/>
          <p:nvPr/>
        </p:nvPicPr>
        <p:blipFill>
          <a:blip r:embed="rId3">
            <a:extLst>
              <a:ext uri="{28A0092B-C50C-407E-A947-70E740481C1C}">
                <a14:useLocalDpi xmlns:a14="http://schemas.microsoft.com/office/drawing/2010/main" val="0"/>
              </a:ext>
            </a:extLst>
          </a:blip>
          <a:stretch>
            <a:fillRect/>
          </a:stretch>
        </p:blipFill>
        <p:spPr>
          <a:xfrm>
            <a:off x="6842896" y="1781718"/>
            <a:ext cx="3771900" cy="3790950"/>
          </a:xfrm>
          <a:prstGeom prst="rect">
            <a:avLst/>
          </a:prstGeom>
        </p:spPr>
      </p:pic>
      <p:pic>
        <p:nvPicPr>
          <p:cNvPr id="6" name="0 Imagen"/>
          <p:cNvPicPr/>
          <p:nvPr/>
        </p:nvPicPr>
        <p:blipFill>
          <a:blip r:embed="rId4">
            <a:extLst>
              <a:ext uri="{28A0092B-C50C-407E-A947-70E740481C1C}">
                <a14:useLocalDpi xmlns:a14="http://schemas.microsoft.com/office/drawing/2010/main" val="0"/>
              </a:ext>
            </a:extLst>
          </a:blip>
          <a:stretch>
            <a:fillRect/>
          </a:stretch>
        </p:blipFill>
        <p:spPr>
          <a:xfrm>
            <a:off x="1287914" y="3574051"/>
            <a:ext cx="3756660" cy="2743200"/>
          </a:xfrm>
          <a:prstGeom prst="rect">
            <a:avLst/>
          </a:prstGeom>
        </p:spPr>
      </p:pic>
      <p:sp>
        <p:nvSpPr>
          <p:cNvPr id="9" name="CuadroTexto 8"/>
          <p:cNvSpPr txBox="1"/>
          <p:nvPr/>
        </p:nvSpPr>
        <p:spPr>
          <a:xfrm>
            <a:off x="1568210" y="3056710"/>
            <a:ext cx="3196068" cy="400110"/>
          </a:xfrm>
          <a:prstGeom prst="rect">
            <a:avLst/>
          </a:prstGeom>
          <a:noFill/>
        </p:spPr>
        <p:txBody>
          <a:bodyPr wrap="none" rtlCol="0">
            <a:spAutoFit/>
          </a:bodyPr>
          <a:lstStyle/>
          <a:p>
            <a:r>
              <a:rPr lang="es-CO" sz="2000" dirty="0" smtClean="0"/>
              <a:t>Conversión división sucesiva 2</a:t>
            </a:r>
            <a:endParaRPr lang="es-CO" sz="2000" dirty="0"/>
          </a:p>
        </p:txBody>
      </p:sp>
      <p:sp>
        <p:nvSpPr>
          <p:cNvPr id="10" name="CuadroTexto 9"/>
          <p:cNvSpPr txBox="1"/>
          <p:nvPr/>
        </p:nvSpPr>
        <p:spPr>
          <a:xfrm>
            <a:off x="7187136" y="1197169"/>
            <a:ext cx="3196068" cy="400110"/>
          </a:xfrm>
          <a:prstGeom prst="rect">
            <a:avLst/>
          </a:prstGeom>
          <a:noFill/>
        </p:spPr>
        <p:txBody>
          <a:bodyPr wrap="none" rtlCol="0">
            <a:spAutoFit/>
          </a:bodyPr>
          <a:lstStyle/>
          <a:p>
            <a:r>
              <a:rPr lang="es-CO" sz="2000" dirty="0" smtClean="0"/>
              <a:t>Conversión división sucesiva 3</a:t>
            </a:r>
            <a:endParaRPr lang="es-CO" sz="2000" dirty="0"/>
          </a:p>
        </p:txBody>
      </p:sp>
      <p:sp>
        <p:nvSpPr>
          <p:cNvPr id="11" name="CuadroTexto 10"/>
          <p:cNvSpPr txBox="1"/>
          <p:nvPr/>
        </p:nvSpPr>
        <p:spPr>
          <a:xfrm>
            <a:off x="1432264" y="731495"/>
            <a:ext cx="3468617" cy="400110"/>
          </a:xfrm>
          <a:prstGeom prst="rect">
            <a:avLst/>
          </a:prstGeom>
          <a:noFill/>
        </p:spPr>
        <p:txBody>
          <a:bodyPr wrap="square" rtlCol="0">
            <a:spAutoFit/>
          </a:bodyPr>
          <a:lstStyle/>
          <a:p>
            <a:r>
              <a:rPr lang="es-CO" sz="2000" dirty="0" smtClean="0"/>
              <a:t>Conversión división sucesiva 1</a:t>
            </a:r>
            <a:endParaRPr lang="es-CO" sz="2000" dirty="0"/>
          </a:p>
        </p:txBody>
      </p:sp>
    </p:spTree>
    <p:extLst>
      <p:ext uri="{BB962C8B-B14F-4D97-AF65-F5344CB8AC3E}">
        <p14:creationId xmlns:p14="http://schemas.microsoft.com/office/powerpoint/2010/main" val="28000423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689922" y="574765"/>
            <a:ext cx="8812156" cy="1508105"/>
          </a:xfrm>
          <a:prstGeom prst="rect">
            <a:avLst/>
          </a:prstGeom>
          <a:noFill/>
        </p:spPr>
        <p:txBody>
          <a:bodyPr wrap="none" rtlCol="0">
            <a:spAutoFit/>
          </a:bodyPr>
          <a:lstStyle/>
          <a:p>
            <a:r>
              <a:rPr lang="es-CO" sz="2800" dirty="0"/>
              <a:t>A continuación, se muestra el programa en el entorno </a:t>
            </a:r>
            <a:r>
              <a:rPr lang="es-CO" sz="2800" dirty="0" smtClean="0"/>
              <a:t>repl.it </a:t>
            </a:r>
          </a:p>
          <a:p>
            <a:r>
              <a:rPr lang="es-CO" sz="2800" dirty="0" smtClean="0"/>
              <a:t>con </a:t>
            </a:r>
            <a:r>
              <a:rPr lang="es-CO" sz="2800" dirty="0"/>
              <a:t>los datos de ejecución del programa.</a:t>
            </a:r>
          </a:p>
          <a:p>
            <a:r>
              <a:rPr lang="es-CO" dirty="0"/>
              <a:t> </a:t>
            </a:r>
          </a:p>
          <a:p>
            <a:endParaRPr lang="es-CO" dirty="0"/>
          </a:p>
        </p:txBody>
      </p:sp>
      <p:pic>
        <p:nvPicPr>
          <p:cNvPr id="3" name="0 Imagen"/>
          <p:cNvPicPr/>
          <p:nvPr/>
        </p:nvPicPr>
        <p:blipFill rotWithShape="1">
          <a:blip r:embed="rId2">
            <a:extLst>
              <a:ext uri="{28A0092B-C50C-407E-A947-70E740481C1C}">
                <a14:useLocalDpi xmlns:a14="http://schemas.microsoft.com/office/drawing/2010/main" val="0"/>
              </a:ext>
            </a:extLst>
          </a:blip>
          <a:srcRect l="19637"/>
          <a:stretch/>
        </p:blipFill>
        <p:spPr>
          <a:xfrm>
            <a:off x="2091146" y="1888716"/>
            <a:ext cx="8009708" cy="430307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771003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377586" y="459876"/>
            <a:ext cx="9905999" cy="3541714"/>
          </a:xfrm>
        </p:spPr>
        <p:txBody>
          <a:bodyPr/>
          <a:lstStyle/>
          <a:p>
            <a:pPr marL="0" indent="0">
              <a:buNone/>
            </a:pPr>
            <a:r>
              <a:rPr lang="es-CO" dirty="0"/>
              <a:t>Se ha creado el siguiente código para dar una mejor explicación de lo que son los números binarios.</a:t>
            </a:r>
            <a:r>
              <a:rPr lang="es-ES" dirty="0"/>
              <a:t> </a:t>
            </a:r>
            <a:endParaRPr lang="es-CO" dirty="0"/>
          </a:p>
          <a:p>
            <a:endParaRPr lang="es-CO" dirty="0"/>
          </a:p>
        </p:txBody>
      </p:sp>
      <p:pic>
        <p:nvPicPr>
          <p:cNvPr id="4" name="Imagen 3"/>
          <p:cNvPicPr/>
          <p:nvPr/>
        </p:nvPicPr>
        <p:blipFill rotWithShape="1">
          <a:blip r:embed="rId2"/>
          <a:srcRect l="19413" t="15409" b="5081"/>
          <a:stretch/>
        </p:blipFill>
        <p:spPr bwMode="auto">
          <a:xfrm>
            <a:off x="1688374" y="1649230"/>
            <a:ext cx="9284425" cy="506507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143866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128349" y="668881"/>
            <a:ext cx="9905999" cy="5771108"/>
          </a:xfrm>
        </p:spPr>
        <p:txBody>
          <a:bodyPr>
            <a:normAutofit/>
          </a:bodyPr>
          <a:lstStyle/>
          <a:p>
            <a:pPr marL="0" indent="0">
              <a:buNone/>
            </a:pPr>
            <a:r>
              <a:rPr lang="es-CO" sz="4400" dirty="0" smtClean="0"/>
              <a:t>Conversión extendida.</a:t>
            </a:r>
          </a:p>
          <a:p>
            <a:pPr marL="0" indent="0">
              <a:buNone/>
            </a:pPr>
            <a:r>
              <a:rPr lang="es-CO" sz="2800" dirty="0" smtClean="0"/>
              <a:t>Es </a:t>
            </a:r>
            <a:r>
              <a:rPr lang="es-CO" sz="2800" dirty="0"/>
              <a:t>una forma de convertir un nuero entero a un número binario, pero de forma extendida, los resultados se visualizan del 10 al 15 con las letras A B C D E F</a:t>
            </a:r>
            <a:r>
              <a:rPr lang="es-CO" sz="2800" dirty="0" smtClean="0"/>
              <a:t>.</a:t>
            </a:r>
          </a:p>
          <a:p>
            <a:pPr marL="0" indent="0">
              <a:buNone/>
            </a:pPr>
            <a:r>
              <a:rPr lang="es-CO" sz="2800" dirty="0"/>
              <a:t>P</a:t>
            </a:r>
            <a:r>
              <a:rPr lang="es-CO" sz="2800" dirty="0" smtClean="0"/>
              <a:t>rocederemos </a:t>
            </a:r>
            <a:r>
              <a:rPr lang="es-CO" sz="2800" dirty="0"/>
              <a:t>a crear una nueva función a la que denominaremos </a:t>
            </a:r>
            <a:r>
              <a:rPr lang="es-CO" sz="2800" dirty="0" smtClean="0"/>
              <a:t>conversión, </a:t>
            </a:r>
            <a:r>
              <a:rPr lang="es-CO" sz="2800" dirty="0"/>
              <a:t>en esta se realizara todo lo respectivo a la conversión extendida, la función es un poco larga y para mejor comprensión la he dividido en dos partes.</a:t>
            </a:r>
          </a:p>
          <a:p>
            <a:pPr marL="0" indent="0">
              <a:buNone/>
            </a:pPr>
            <a:endParaRPr lang="es-CO" sz="2800" dirty="0"/>
          </a:p>
          <a:p>
            <a:pPr marL="0" indent="0">
              <a:buNone/>
            </a:pPr>
            <a:endParaRPr lang="es-CO" sz="4000" dirty="0"/>
          </a:p>
        </p:txBody>
      </p:sp>
    </p:spTree>
    <p:extLst>
      <p:ext uri="{BB962C8B-B14F-4D97-AF65-F5344CB8AC3E}">
        <p14:creationId xmlns:p14="http://schemas.microsoft.com/office/powerpoint/2010/main" val="42157662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250066" y="394561"/>
            <a:ext cx="5057910" cy="689656"/>
          </a:xfrm>
        </p:spPr>
        <p:txBody>
          <a:bodyPr>
            <a:normAutofit/>
          </a:bodyPr>
          <a:lstStyle/>
          <a:p>
            <a:pPr marL="0" indent="0" algn="ctr">
              <a:buNone/>
            </a:pPr>
            <a:r>
              <a:rPr lang="es-CO" sz="2800" dirty="0" smtClean="0"/>
              <a:t>Parte 1</a:t>
            </a:r>
            <a:endParaRPr lang="es-CO" sz="2800" dirty="0"/>
          </a:p>
        </p:txBody>
      </p:sp>
      <p:pic>
        <p:nvPicPr>
          <p:cNvPr id="4" name="Imagen 3"/>
          <p:cNvPicPr/>
          <p:nvPr/>
        </p:nvPicPr>
        <p:blipFill rotWithShape="1">
          <a:blip r:embed="rId2"/>
          <a:srcRect l="11881" t="11165" r="55024" b="30597"/>
          <a:stretch/>
        </p:blipFill>
        <p:spPr bwMode="auto">
          <a:xfrm>
            <a:off x="3250065" y="1278867"/>
            <a:ext cx="5057911" cy="548295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105389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141412" y="666205"/>
            <a:ext cx="9905999" cy="5124995"/>
          </a:xfrm>
        </p:spPr>
        <p:txBody>
          <a:bodyPr/>
          <a:lstStyle/>
          <a:p>
            <a:pPr marL="0" indent="0">
              <a:buNone/>
            </a:pPr>
            <a:endParaRPr lang="es-CO" sz="2800" dirty="0" smtClean="0"/>
          </a:p>
          <a:p>
            <a:pPr marL="0" indent="0">
              <a:buNone/>
            </a:pPr>
            <a:r>
              <a:rPr lang="es-CO" sz="2800" dirty="0" smtClean="0"/>
              <a:t>Esta </a:t>
            </a:r>
            <a:r>
              <a:rPr lang="es-CO" sz="2800" dirty="0"/>
              <a:t>es la primera parte y como vemos el número que entra es dividido por la base que en este caso también entra como parámetro, se crea una nueva variable que almacenara el residuo de dicha división, se crea un condicional que devuelve los resultados del 10 al 15 en forma de letras.</a:t>
            </a:r>
          </a:p>
          <a:p>
            <a:endParaRPr lang="es-CO" dirty="0"/>
          </a:p>
        </p:txBody>
      </p:sp>
    </p:spTree>
    <p:extLst>
      <p:ext uri="{BB962C8B-B14F-4D97-AF65-F5344CB8AC3E}">
        <p14:creationId xmlns:p14="http://schemas.microsoft.com/office/powerpoint/2010/main" val="33632973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159829" y="431075"/>
            <a:ext cx="1244315" cy="523220"/>
          </a:xfrm>
          <a:prstGeom prst="rect">
            <a:avLst/>
          </a:prstGeom>
          <a:noFill/>
        </p:spPr>
        <p:txBody>
          <a:bodyPr wrap="none" rtlCol="0">
            <a:spAutoFit/>
          </a:bodyPr>
          <a:lstStyle/>
          <a:p>
            <a:r>
              <a:rPr lang="es-CO" sz="2800" dirty="0" smtClean="0"/>
              <a:t>Parte 2</a:t>
            </a:r>
            <a:endParaRPr lang="es-CO" dirty="0"/>
          </a:p>
        </p:txBody>
      </p:sp>
      <p:pic>
        <p:nvPicPr>
          <p:cNvPr id="5" name="Imagen 4"/>
          <p:cNvPicPr/>
          <p:nvPr/>
        </p:nvPicPr>
        <p:blipFill rotWithShape="1">
          <a:blip r:embed="rId2"/>
          <a:srcRect l="11371" t="36813" r="53496" b="26373"/>
          <a:stretch/>
        </p:blipFill>
        <p:spPr bwMode="auto">
          <a:xfrm>
            <a:off x="2615793" y="1358539"/>
            <a:ext cx="6332385" cy="414568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187312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141412" y="1387339"/>
            <a:ext cx="9905999" cy="3541714"/>
          </a:xfrm>
        </p:spPr>
        <p:txBody>
          <a:bodyPr/>
          <a:lstStyle/>
          <a:p>
            <a:pPr marL="0" indent="0">
              <a:buNone/>
            </a:pPr>
            <a:r>
              <a:rPr lang="es-CO" sz="2800" dirty="0"/>
              <a:t>En la segunda parte de la función conversión, se suma el resultado con la variable obtenida del condicional pasado, y además se está controlando el límite de iteraciones que puede soportar la función y como lo dice la condicional, el límite de iteraciones es de 1000.</a:t>
            </a:r>
          </a:p>
          <a:p>
            <a:endParaRPr lang="es-CO" dirty="0"/>
          </a:p>
        </p:txBody>
      </p:sp>
    </p:spTree>
    <p:extLst>
      <p:ext uri="{BB962C8B-B14F-4D97-AF65-F5344CB8AC3E}">
        <p14:creationId xmlns:p14="http://schemas.microsoft.com/office/powerpoint/2010/main" val="16382054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306286" y="551316"/>
            <a:ext cx="10407331" cy="1865313"/>
          </a:xfrm>
        </p:spPr>
        <p:txBody>
          <a:bodyPr/>
          <a:lstStyle/>
          <a:p>
            <a:pPr marL="0" indent="0">
              <a:buNone/>
            </a:pPr>
            <a:r>
              <a:rPr lang="es-CO" sz="2800" dirty="0"/>
              <a:t>Para terminar, veremos unas ejecuciones para dar un ejemplo </a:t>
            </a:r>
            <a:r>
              <a:rPr lang="es-CO" sz="2800" dirty="0" smtClean="0"/>
              <a:t>gráfico </a:t>
            </a:r>
            <a:r>
              <a:rPr lang="es-CO" sz="2800" dirty="0"/>
              <a:t>de cómo funciona las funciones valga la redundancia, las ejecuciones que realizaremos son las siguientes.</a:t>
            </a:r>
          </a:p>
          <a:p>
            <a:endParaRPr lang="es-CO" dirty="0"/>
          </a:p>
        </p:txBody>
      </p:sp>
      <p:pic>
        <p:nvPicPr>
          <p:cNvPr id="4" name="Imagen 3"/>
          <p:cNvPicPr/>
          <p:nvPr/>
        </p:nvPicPr>
        <p:blipFill rotWithShape="1">
          <a:blip r:embed="rId2"/>
          <a:srcRect l="11880" t="55226" r="70197" b="24144"/>
          <a:stretch/>
        </p:blipFill>
        <p:spPr bwMode="auto">
          <a:xfrm>
            <a:off x="3107349" y="2416629"/>
            <a:ext cx="6178187" cy="385354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392060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317071" y="655818"/>
            <a:ext cx="7676016" cy="846410"/>
          </a:xfrm>
        </p:spPr>
        <p:txBody>
          <a:bodyPr>
            <a:normAutofit/>
          </a:bodyPr>
          <a:lstStyle/>
          <a:p>
            <a:pPr marL="0" indent="0">
              <a:buNone/>
            </a:pPr>
            <a:r>
              <a:rPr lang="es-CO" sz="2800" dirty="0"/>
              <a:t>Al ejecutarlo en repl.it el resultado es el siguiente:</a:t>
            </a:r>
          </a:p>
        </p:txBody>
      </p:sp>
      <p:pic>
        <p:nvPicPr>
          <p:cNvPr id="4" name="Imagen 3"/>
          <p:cNvPicPr/>
          <p:nvPr/>
        </p:nvPicPr>
        <p:blipFill rotWithShape="1">
          <a:blip r:embed="rId2"/>
          <a:srcRect l="59572" t="21424" r="14460" b="54134"/>
          <a:stretch/>
        </p:blipFill>
        <p:spPr bwMode="auto">
          <a:xfrm>
            <a:off x="2125538" y="1688511"/>
            <a:ext cx="8059081" cy="413752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098670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154475" y="812572"/>
            <a:ext cx="9905999" cy="6045428"/>
          </a:xfrm>
        </p:spPr>
        <p:txBody>
          <a:bodyPr>
            <a:normAutofit/>
          </a:bodyPr>
          <a:lstStyle/>
          <a:p>
            <a:pPr marL="0" indent="0">
              <a:buNone/>
            </a:pPr>
            <a:r>
              <a:rPr lang="es-CO" sz="4400" dirty="0" smtClean="0"/>
              <a:t>Recursividad.</a:t>
            </a:r>
          </a:p>
          <a:p>
            <a:pPr marL="0" indent="0">
              <a:buNone/>
            </a:pPr>
            <a:r>
              <a:rPr lang="es-CO" sz="2800" dirty="0" smtClean="0"/>
              <a:t>La </a:t>
            </a:r>
            <a:r>
              <a:rPr lang="es-CO" sz="2800" dirty="0"/>
              <a:t>recursividad </a:t>
            </a:r>
            <a:r>
              <a:rPr lang="es-CO" sz="2800" dirty="0" smtClean="0"/>
              <a:t>es un </a:t>
            </a:r>
            <a:r>
              <a:rPr lang="es-CO" sz="2800" dirty="0"/>
              <a:t>método </a:t>
            </a:r>
            <a:r>
              <a:rPr lang="es-CO" sz="2800" dirty="0" smtClean="0"/>
              <a:t>para </a:t>
            </a:r>
            <a:r>
              <a:rPr lang="es-CO" sz="2800" dirty="0"/>
              <a:t>definir un proceso a través del uso de premisas que no dan más información que el método en sí mismo o que utilizan los mismos términos que ya aparecen en su nombre, por ejemplo, cuando se dice que la definición de algo es ese algo mismo.</a:t>
            </a:r>
            <a:endParaRPr lang="es-CO" sz="4800" dirty="0"/>
          </a:p>
        </p:txBody>
      </p:sp>
    </p:spTree>
    <p:extLst>
      <p:ext uri="{BB962C8B-B14F-4D97-AF65-F5344CB8AC3E}">
        <p14:creationId xmlns:p14="http://schemas.microsoft.com/office/powerpoint/2010/main" val="21851322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285104" y="486002"/>
            <a:ext cx="9905999" cy="3541714"/>
          </a:xfrm>
        </p:spPr>
        <p:txBody>
          <a:bodyPr/>
          <a:lstStyle/>
          <a:p>
            <a:pPr marL="0" indent="0">
              <a:buNone/>
            </a:pPr>
            <a:r>
              <a:rPr lang="es-CO" sz="2800" dirty="0"/>
              <a:t>Otra buena forma de definir la recursividad, pero esta vez más enfocado al ámbito computacional de la programación es un ciclo o bucle, ya que son acciones que se repiten una y otra vez hasta algún determinado tiempo, incluso existen acciones recursivas que nunca cesan.</a:t>
            </a:r>
          </a:p>
          <a:p>
            <a:endParaRPr lang="es-CO" dirty="0"/>
          </a:p>
        </p:txBody>
      </p:sp>
      <p:pic>
        <p:nvPicPr>
          <p:cNvPr id="4" name="Imagen 3" descr="Qué es y para qué sirve la recursividad? | UKODE"/>
          <p:cNvPicPr/>
          <p:nvPr/>
        </p:nvPicPr>
        <p:blipFill>
          <a:blip r:embed="rId2">
            <a:extLst>
              <a:ext uri="{28A0092B-C50C-407E-A947-70E740481C1C}">
                <a14:useLocalDpi xmlns:a14="http://schemas.microsoft.com/office/drawing/2010/main" val="0"/>
              </a:ext>
            </a:extLst>
          </a:blip>
          <a:srcRect/>
          <a:stretch>
            <a:fillRect/>
          </a:stretch>
        </p:blipFill>
        <p:spPr bwMode="auto">
          <a:xfrm>
            <a:off x="3878852" y="3024461"/>
            <a:ext cx="5709285" cy="3441653"/>
          </a:xfrm>
          <a:prstGeom prst="rect">
            <a:avLst/>
          </a:prstGeom>
          <a:noFill/>
          <a:ln>
            <a:noFill/>
          </a:ln>
        </p:spPr>
      </p:pic>
    </p:spTree>
    <p:extLst>
      <p:ext uri="{BB962C8B-B14F-4D97-AF65-F5344CB8AC3E}">
        <p14:creationId xmlns:p14="http://schemas.microsoft.com/office/powerpoint/2010/main" val="78098759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376543" y="603567"/>
            <a:ext cx="9905999" cy="3541714"/>
          </a:xfrm>
        </p:spPr>
        <p:txBody>
          <a:bodyPr/>
          <a:lstStyle/>
          <a:p>
            <a:pPr marL="0" indent="0">
              <a:buNone/>
            </a:pPr>
            <a:r>
              <a:rPr lang="es-CO" sz="2800" dirty="0" smtClean="0"/>
              <a:t>Ejemplo #1</a:t>
            </a:r>
          </a:p>
          <a:p>
            <a:pPr marL="0" indent="0">
              <a:buNone/>
            </a:pPr>
            <a:r>
              <a:rPr lang="es-CO" sz="2800" dirty="0"/>
              <a:t>Utilizando la recursividad queremos crear una </a:t>
            </a:r>
            <a:r>
              <a:rPr lang="es-CO" sz="2800" dirty="0" smtClean="0"/>
              <a:t>función</a:t>
            </a:r>
          </a:p>
          <a:p>
            <a:pPr marL="0" indent="0">
              <a:buNone/>
            </a:pPr>
            <a:r>
              <a:rPr lang="es-CO" sz="2800" dirty="0" smtClean="0"/>
              <a:t>que </a:t>
            </a:r>
            <a:r>
              <a:rPr lang="es-CO" sz="2800" dirty="0"/>
              <a:t>imprima los números desde un valor “a” </a:t>
            </a:r>
            <a:endParaRPr lang="es-CO" sz="2800" dirty="0" smtClean="0"/>
          </a:p>
          <a:p>
            <a:pPr marL="0" indent="0">
              <a:buNone/>
            </a:pPr>
            <a:r>
              <a:rPr lang="es-CO" sz="2800" dirty="0" smtClean="0"/>
              <a:t>hasta </a:t>
            </a:r>
            <a:r>
              <a:rPr lang="es-CO" sz="2800" dirty="0"/>
              <a:t>un valor “b”, como lo </a:t>
            </a:r>
            <a:r>
              <a:rPr lang="es-CO" sz="2800" dirty="0" smtClean="0"/>
              <a:t>vemos en las </a:t>
            </a:r>
            <a:r>
              <a:rPr lang="es-CO" sz="2800" dirty="0" err="1" smtClean="0"/>
              <a:t>imagenes</a:t>
            </a:r>
            <a:r>
              <a:rPr lang="es-CO" sz="2800" dirty="0" smtClean="0"/>
              <a:t>.</a:t>
            </a:r>
            <a:endParaRPr lang="es-CO" sz="2800" dirty="0"/>
          </a:p>
          <a:p>
            <a:pPr marL="0" indent="0">
              <a:buNone/>
            </a:pPr>
            <a:endParaRPr lang="es-CO" dirty="0"/>
          </a:p>
        </p:txBody>
      </p:sp>
      <p:pic>
        <p:nvPicPr>
          <p:cNvPr id="4" name="Imagen 3"/>
          <p:cNvPicPr/>
          <p:nvPr/>
        </p:nvPicPr>
        <p:blipFill rotWithShape="1">
          <a:blip r:embed="rId2"/>
          <a:srcRect l="12381" t="29932" r="74465" b="47652"/>
          <a:stretch/>
        </p:blipFill>
        <p:spPr bwMode="auto">
          <a:xfrm>
            <a:off x="4236540" y="3226528"/>
            <a:ext cx="3391582" cy="3388495"/>
          </a:xfrm>
          <a:prstGeom prst="rect">
            <a:avLst/>
          </a:prstGeom>
          <a:ln>
            <a:noFill/>
          </a:ln>
          <a:extLst>
            <a:ext uri="{53640926-AAD7-44D8-BBD7-CCE9431645EC}">
              <a14:shadowObscured xmlns:a14="http://schemas.microsoft.com/office/drawing/2010/main"/>
            </a:ext>
          </a:extLst>
        </p:spPr>
      </p:pic>
      <p:pic>
        <p:nvPicPr>
          <p:cNvPr id="6" name="Imagen 5"/>
          <p:cNvPicPr/>
          <p:nvPr/>
        </p:nvPicPr>
        <p:blipFill rotWithShape="1">
          <a:blip r:embed="rId3"/>
          <a:srcRect l="57705" t="27157" r="34318" b="20942"/>
          <a:stretch/>
        </p:blipFill>
        <p:spPr bwMode="auto">
          <a:xfrm>
            <a:off x="9481773" y="734197"/>
            <a:ext cx="1552575" cy="588082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48983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141412" y="1674722"/>
            <a:ext cx="9905999" cy="3541714"/>
          </a:xfrm>
        </p:spPr>
        <p:txBody>
          <a:bodyPr>
            <a:normAutofit fontScale="92500"/>
          </a:bodyPr>
          <a:lstStyle/>
          <a:p>
            <a:pPr marL="0" indent="0">
              <a:buNone/>
            </a:pPr>
            <a:r>
              <a:rPr lang="es-ES" sz="3900" dirty="0"/>
              <a:t>Como podemos ver en el anterior código, se crea una función llamada “sistema binario” adentro de esta función </a:t>
            </a:r>
            <a:r>
              <a:rPr lang="es-ES" sz="3900" dirty="0" smtClean="0"/>
              <a:t>ponemos </a:t>
            </a:r>
            <a:r>
              <a:rPr lang="es-ES" sz="3900" dirty="0"/>
              <a:t>las palabras </a:t>
            </a:r>
            <a:r>
              <a:rPr lang="es-ES" sz="3900" dirty="0" err="1"/>
              <a:t>document.write</a:t>
            </a:r>
            <a:r>
              <a:rPr lang="es-ES" sz="3900" dirty="0"/>
              <a:t>, estas palabras significan que todo lo que este en sus paréntesis se va a escribir en el documento.</a:t>
            </a:r>
            <a:endParaRPr lang="es-CO" sz="3900" dirty="0"/>
          </a:p>
          <a:p>
            <a:endParaRPr lang="es-CO" dirty="0"/>
          </a:p>
        </p:txBody>
      </p:sp>
    </p:spTree>
    <p:extLst>
      <p:ext uri="{BB962C8B-B14F-4D97-AF65-F5344CB8AC3E}">
        <p14:creationId xmlns:p14="http://schemas.microsoft.com/office/powerpoint/2010/main" val="358526174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337355" y="590503"/>
            <a:ext cx="9905999" cy="3541714"/>
          </a:xfrm>
        </p:spPr>
        <p:txBody>
          <a:bodyPr/>
          <a:lstStyle/>
          <a:p>
            <a:pPr marL="0" indent="0">
              <a:buNone/>
            </a:pPr>
            <a:r>
              <a:rPr lang="es-CO" sz="2800" dirty="0" smtClean="0"/>
              <a:t>Ejemplo #2</a:t>
            </a:r>
            <a:endParaRPr lang="es-CO" dirty="0"/>
          </a:p>
          <a:p>
            <a:pPr marL="0" indent="0">
              <a:buNone/>
            </a:pPr>
            <a:r>
              <a:rPr lang="es-CO" sz="2800" dirty="0"/>
              <a:t>Una forma diferente de hacer el mismo procedimiento visto en el ejemplo 1, claro está también utilizando la recursividad, la solución al ejemplo es:</a:t>
            </a:r>
          </a:p>
          <a:p>
            <a:pPr marL="0" indent="0">
              <a:buNone/>
            </a:pPr>
            <a:endParaRPr lang="es-CO" dirty="0"/>
          </a:p>
        </p:txBody>
      </p:sp>
      <p:pic>
        <p:nvPicPr>
          <p:cNvPr id="4" name="Imagen 3"/>
          <p:cNvPicPr/>
          <p:nvPr/>
        </p:nvPicPr>
        <p:blipFill rotWithShape="1">
          <a:blip r:embed="rId2"/>
          <a:srcRect l="11903" t="29874" r="71702" b="48088"/>
          <a:stretch/>
        </p:blipFill>
        <p:spPr bwMode="auto">
          <a:xfrm>
            <a:off x="4550406" y="3039873"/>
            <a:ext cx="3314565" cy="2884396"/>
          </a:xfrm>
          <a:prstGeom prst="rect">
            <a:avLst/>
          </a:prstGeom>
          <a:ln>
            <a:noFill/>
          </a:ln>
          <a:extLst>
            <a:ext uri="{53640926-AAD7-44D8-BBD7-CCE9431645EC}">
              <a14:shadowObscured xmlns:a14="http://schemas.microsoft.com/office/drawing/2010/main"/>
            </a:ext>
          </a:extLst>
        </p:spPr>
      </p:pic>
      <p:pic>
        <p:nvPicPr>
          <p:cNvPr id="5" name="Imagen 4"/>
          <p:cNvPicPr/>
          <p:nvPr/>
        </p:nvPicPr>
        <p:blipFill rotWithShape="1">
          <a:blip r:embed="rId3"/>
          <a:srcRect l="59560" t="50626" r="37698" b="20941"/>
          <a:stretch/>
        </p:blipFill>
        <p:spPr bwMode="auto">
          <a:xfrm>
            <a:off x="9522254" y="2821578"/>
            <a:ext cx="679838" cy="3320987"/>
          </a:xfrm>
          <a:prstGeom prst="rect">
            <a:avLst/>
          </a:prstGeom>
          <a:ln>
            <a:noFill/>
          </a:ln>
          <a:extLst>
            <a:ext uri="{53640926-AAD7-44D8-BBD7-CCE9431645EC}">
              <a14:shadowObscured xmlns:a14="http://schemas.microsoft.com/office/drawing/2010/main"/>
            </a:ext>
          </a:extLst>
        </p:spPr>
      </p:pic>
      <p:pic>
        <p:nvPicPr>
          <p:cNvPr id="6" name="Imagen 5"/>
          <p:cNvPicPr/>
          <p:nvPr/>
        </p:nvPicPr>
        <p:blipFill rotWithShape="1">
          <a:blip r:embed="rId3"/>
          <a:srcRect l="58384" t="23235" r="37388" b="49814"/>
          <a:stretch/>
        </p:blipFill>
        <p:spPr bwMode="auto">
          <a:xfrm>
            <a:off x="8708837" y="2821578"/>
            <a:ext cx="813416" cy="332098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442311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232851" y="472938"/>
            <a:ext cx="9905999" cy="3541714"/>
          </a:xfrm>
        </p:spPr>
        <p:txBody>
          <a:bodyPr/>
          <a:lstStyle/>
          <a:p>
            <a:pPr marL="0" indent="0">
              <a:buNone/>
            </a:pPr>
            <a:r>
              <a:rPr lang="es-CO" sz="3200" dirty="0"/>
              <a:t>TALLER</a:t>
            </a:r>
            <a:r>
              <a:rPr lang="es-CO" dirty="0"/>
              <a:t> ( recursividad ) </a:t>
            </a:r>
          </a:p>
          <a:p>
            <a:pPr marL="457200" lvl="0" indent="-457200">
              <a:buFont typeface="+mj-lt"/>
              <a:buAutoNum type="arabicPeriod"/>
            </a:pPr>
            <a:r>
              <a:rPr lang="es-CO" dirty="0"/>
              <a:t>factorial ( n ) = n * factorial ( n - 1)</a:t>
            </a:r>
          </a:p>
          <a:p>
            <a:pPr marL="0" indent="0">
              <a:buNone/>
            </a:pPr>
            <a:r>
              <a:rPr lang="es-CO" dirty="0"/>
              <a:t>SOLUCION</a:t>
            </a:r>
            <a:r>
              <a:rPr lang="es-CO" b="1" dirty="0"/>
              <a:t>:</a:t>
            </a:r>
            <a:endParaRPr lang="es-CO" dirty="0"/>
          </a:p>
          <a:p>
            <a:pPr marL="0" indent="0">
              <a:buNone/>
            </a:pPr>
            <a:endParaRPr lang="es-CO" dirty="0"/>
          </a:p>
        </p:txBody>
      </p:sp>
      <p:pic>
        <p:nvPicPr>
          <p:cNvPr id="4" name="Imagen 3" descr="https://lh5.googleusercontent.com/4Wezix7k3Q5W0FBBtki1EAO2yEkZgiNXCeEjju5dKvu32wUZl-ArbLeO3edw2iLP5gspusY4AM24cvI9ez4QFha9p5s0v48PTG8f0EuR4doB1XW-V6ZuXUKTCdWFw8VyAUZ5p1RW"/>
          <p:cNvPicPr/>
          <p:nvPr/>
        </p:nvPicPr>
        <p:blipFill rotWithShape="1">
          <a:blip r:embed="rId2">
            <a:extLst>
              <a:ext uri="{28A0092B-C50C-407E-A947-70E740481C1C}">
                <a14:useLocalDpi xmlns:a14="http://schemas.microsoft.com/office/drawing/2010/main" val="0"/>
              </a:ext>
            </a:extLst>
          </a:blip>
          <a:srcRect l="21305" t="20833" r="36573" b="47283"/>
          <a:stretch/>
        </p:blipFill>
        <p:spPr bwMode="auto">
          <a:xfrm>
            <a:off x="2528250" y="2609714"/>
            <a:ext cx="7315200" cy="368658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063183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298166" y="825635"/>
            <a:ext cx="9905999" cy="5379221"/>
          </a:xfrm>
        </p:spPr>
        <p:txBody>
          <a:bodyPr>
            <a:normAutofit/>
          </a:bodyPr>
          <a:lstStyle/>
          <a:p>
            <a:pPr marL="0" indent="0">
              <a:buNone/>
            </a:pPr>
            <a:r>
              <a:rPr lang="es-EC" sz="2800" dirty="0"/>
              <a:t>La solución que le di al primer ejercicio consiste en agregar un contador como parámetro a la función, de esta manera podía ir multiplicando el contador, y por medio de la recursividad lo iba sumando</a:t>
            </a:r>
            <a:r>
              <a:rPr lang="es-EC" sz="2800" dirty="0" smtClean="0"/>
              <a:t>,</a:t>
            </a:r>
            <a:r>
              <a:rPr lang="es-EC" sz="2800" dirty="0"/>
              <a:t> </a:t>
            </a:r>
            <a:r>
              <a:rPr lang="es-EC" sz="2800" dirty="0" smtClean="0"/>
              <a:t>así:</a:t>
            </a:r>
            <a:endParaRPr lang="es-CO" sz="2800" dirty="0"/>
          </a:p>
          <a:p>
            <a:pPr marL="0" indent="0">
              <a:buNone/>
            </a:pPr>
            <a:r>
              <a:rPr lang="es-EC" sz="2800" dirty="0" err="1"/>
              <a:t>cont</a:t>
            </a:r>
            <a:r>
              <a:rPr lang="es-EC" sz="2800" dirty="0"/>
              <a:t> = </a:t>
            </a:r>
            <a:r>
              <a:rPr lang="es-EC" sz="2800" dirty="0" smtClean="0"/>
              <a:t>1   </a:t>
            </a:r>
            <a:r>
              <a:rPr lang="es-EC" sz="2800" dirty="0" err="1" smtClean="0"/>
              <a:t>cont</a:t>
            </a:r>
            <a:r>
              <a:rPr lang="es-EC" sz="2800" dirty="0" smtClean="0"/>
              <a:t> </a:t>
            </a:r>
            <a:r>
              <a:rPr lang="es-EC" sz="2800" dirty="0"/>
              <a:t>= </a:t>
            </a:r>
            <a:r>
              <a:rPr lang="es-EC" sz="2800" dirty="0" smtClean="0"/>
              <a:t>2   </a:t>
            </a:r>
            <a:r>
              <a:rPr lang="es-EC" sz="2800" dirty="0" err="1" smtClean="0"/>
              <a:t>cont</a:t>
            </a:r>
            <a:r>
              <a:rPr lang="es-EC" sz="2800" dirty="0"/>
              <a:t>= </a:t>
            </a:r>
            <a:r>
              <a:rPr lang="es-EC" sz="2800" dirty="0" smtClean="0"/>
              <a:t>3   </a:t>
            </a:r>
            <a:r>
              <a:rPr lang="es-EC" sz="2800" dirty="0" err="1" smtClean="0"/>
              <a:t>cont</a:t>
            </a:r>
            <a:r>
              <a:rPr lang="es-EC" sz="2800" dirty="0" smtClean="0"/>
              <a:t> </a:t>
            </a:r>
            <a:r>
              <a:rPr lang="es-EC" sz="2800" dirty="0"/>
              <a:t>=</a:t>
            </a:r>
            <a:r>
              <a:rPr lang="es-EC" sz="2800" dirty="0" smtClean="0"/>
              <a:t>4   </a:t>
            </a:r>
            <a:r>
              <a:rPr lang="es-EC" sz="2800" dirty="0" err="1" smtClean="0"/>
              <a:t>cont</a:t>
            </a:r>
            <a:r>
              <a:rPr lang="es-EC" sz="2800" dirty="0" smtClean="0"/>
              <a:t> </a:t>
            </a:r>
            <a:r>
              <a:rPr lang="es-EC" sz="2800" dirty="0"/>
              <a:t>= </a:t>
            </a:r>
            <a:r>
              <a:rPr lang="es-EC" sz="2800" dirty="0" smtClean="0"/>
              <a:t>5</a:t>
            </a:r>
            <a:endParaRPr lang="es-CO" sz="2800" dirty="0"/>
          </a:p>
          <a:p>
            <a:pPr marL="0" indent="0">
              <a:buNone/>
            </a:pPr>
            <a:r>
              <a:rPr lang="es-EC" sz="2800" dirty="0"/>
              <a:t>y el </a:t>
            </a:r>
            <a:r>
              <a:rPr lang="es-EC" sz="2800" dirty="0" err="1"/>
              <a:t>cont</a:t>
            </a:r>
            <a:r>
              <a:rPr lang="es-EC" sz="2800" dirty="0"/>
              <a:t> se irá sumando hasta que sea igual al número ingresado</a:t>
            </a:r>
            <a:r>
              <a:rPr lang="es-EC" sz="2800" dirty="0" smtClean="0"/>
              <a:t>, cuando </a:t>
            </a:r>
            <a:r>
              <a:rPr lang="es-EC" sz="2800" dirty="0"/>
              <a:t>esto suceda se multiplicaran todos los </a:t>
            </a:r>
            <a:r>
              <a:rPr lang="es-EC" sz="2800" dirty="0" err="1"/>
              <a:t>cont</a:t>
            </a:r>
            <a:r>
              <a:rPr lang="es-EC" sz="2800" dirty="0"/>
              <a:t> </a:t>
            </a:r>
            <a:r>
              <a:rPr lang="es-EC" sz="2800" dirty="0" smtClean="0"/>
              <a:t>obtenidos así:</a:t>
            </a:r>
            <a:endParaRPr lang="es-CO" sz="2800" dirty="0"/>
          </a:p>
          <a:p>
            <a:pPr marL="0" indent="0">
              <a:buNone/>
            </a:pPr>
            <a:r>
              <a:rPr lang="es-EC" sz="2800" dirty="0"/>
              <a:t>1 * 2 * 3 * 4 * 5 == 120.</a:t>
            </a:r>
            <a:endParaRPr lang="es-CO" sz="2800" dirty="0"/>
          </a:p>
          <a:p>
            <a:endParaRPr lang="es-CO" dirty="0"/>
          </a:p>
        </p:txBody>
      </p:sp>
    </p:spTree>
    <p:extLst>
      <p:ext uri="{BB962C8B-B14F-4D97-AF65-F5344CB8AC3E}">
        <p14:creationId xmlns:p14="http://schemas.microsoft.com/office/powerpoint/2010/main" val="39258750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232852" y="681944"/>
            <a:ext cx="9905999" cy="3541714"/>
          </a:xfrm>
        </p:spPr>
        <p:txBody>
          <a:bodyPr/>
          <a:lstStyle/>
          <a:p>
            <a:pPr marL="0" lvl="0" indent="0">
              <a:buNone/>
            </a:pPr>
            <a:r>
              <a:rPr lang="es-CO" dirty="0" smtClean="0"/>
              <a:t>2. sumatoria </a:t>
            </a:r>
            <a:r>
              <a:rPr lang="es-CO" dirty="0"/>
              <a:t>(1, n) = n + sumatoria (1, n - 1 )</a:t>
            </a:r>
          </a:p>
          <a:p>
            <a:pPr marL="0" indent="0">
              <a:buNone/>
            </a:pPr>
            <a:r>
              <a:rPr lang="es-CO" dirty="0"/>
              <a:t>SOLUCION</a:t>
            </a:r>
          </a:p>
          <a:p>
            <a:pPr marL="0" indent="0">
              <a:buNone/>
            </a:pPr>
            <a:endParaRPr lang="es-CO" dirty="0"/>
          </a:p>
        </p:txBody>
      </p:sp>
      <p:pic>
        <p:nvPicPr>
          <p:cNvPr id="5" name="Imagen 4" descr="https://lh4.googleusercontent.com/-CW3Ytuqw1-fDlJIvULi1FJ3tf2gA-eoi5quygAoPPgiOhEC-PpcGOfV9NygMWrXU06Z6i7jB40BaEru1ShuicyD988-oT_WGBuZ5u4xwRJtZGJbiBuDHyOwyg2Y6eREP3S-YSQY"/>
          <p:cNvPicPr/>
          <p:nvPr/>
        </p:nvPicPr>
        <p:blipFill rotWithShape="1">
          <a:blip r:embed="rId2">
            <a:extLst>
              <a:ext uri="{28A0092B-C50C-407E-A947-70E740481C1C}">
                <a14:useLocalDpi xmlns:a14="http://schemas.microsoft.com/office/drawing/2010/main" val="0"/>
              </a:ext>
            </a:extLst>
          </a:blip>
          <a:srcRect l="21902" t="20273" r="36184" b="48865"/>
          <a:stretch/>
        </p:blipFill>
        <p:spPr bwMode="auto">
          <a:xfrm>
            <a:off x="2358842" y="2284640"/>
            <a:ext cx="7654018" cy="387803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383188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141412" y="640080"/>
            <a:ext cx="9905999" cy="5303520"/>
          </a:xfrm>
        </p:spPr>
        <p:txBody>
          <a:bodyPr>
            <a:normAutofit fontScale="92500" lnSpcReduction="10000"/>
          </a:bodyPr>
          <a:lstStyle/>
          <a:p>
            <a:pPr marL="0" indent="0">
              <a:buNone/>
            </a:pPr>
            <a:r>
              <a:rPr lang="es-EC" sz="2600" dirty="0" smtClean="0"/>
              <a:t>Se creó </a:t>
            </a:r>
            <a:r>
              <a:rPr lang="es-EC" sz="2600" dirty="0"/>
              <a:t>una condición donde se evalúa si el número es menor o igual a 1, si es afirmativa se imprime el mismo número, pero si la condición no es verdadera, se pasa al lado falso el cual llama a la recursividad y almacena una suma del argumento </a:t>
            </a:r>
            <a:r>
              <a:rPr lang="es-EC" sz="2600" dirty="0" err="1"/>
              <a:t>num</a:t>
            </a:r>
            <a:r>
              <a:rPr lang="es-EC" sz="2600" dirty="0" smtClean="0"/>
              <a:t>.</a:t>
            </a:r>
            <a:endParaRPr lang="es-CO" sz="2600" dirty="0"/>
          </a:p>
          <a:p>
            <a:pPr marL="0" indent="0">
              <a:buNone/>
            </a:pPr>
            <a:r>
              <a:rPr lang="es-EC" sz="2600" dirty="0"/>
              <a:t>algo así</a:t>
            </a:r>
            <a:r>
              <a:rPr lang="es-EC" sz="2600" dirty="0" smtClean="0"/>
              <a:t>:</a:t>
            </a:r>
            <a:endParaRPr lang="es-CO" sz="2600" dirty="0"/>
          </a:p>
          <a:p>
            <a:pPr marL="0" indent="0">
              <a:buNone/>
            </a:pPr>
            <a:r>
              <a:rPr lang="es-EC" sz="2600" dirty="0"/>
              <a:t>si </a:t>
            </a:r>
            <a:r>
              <a:rPr lang="es-EC" sz="2600" dirty="0" err="1"/>
              <a:t>num</a:t>
            </a:r>
            <a:r>
              <a:rPr lang="es-EC" sz="2600" dirty="0"/>
              <a:t> &lt;= 1 retorna 1</a:t>
            </a:r>
            <a:endParaRPr lang="es-CO" sz="2600" dirty="0"/>
          </a:p>
          <a:p>
            <a:pPr marL="0" indent="0">
              <a:buNone/>
            </a:pPr>
            <a:r>
              <a:rPr lang="es-EC" sz="2600" dirty="0"/>
              <a:t>pero si no </a:t>
            </a:r>
            <a:r>
              <a:rPr lang="es-EC" sz="2600" dirty="0" smtClean="0"/>
              <a:t>se </a:t>
            </a:r>
            <a:r>
              <a:rPr lang="es-EC" sz="2600" dirty="0"/>
              <a:t>almacena </a:t>
            </a:r>
            <a:endParaRPr lang="es-CO" sz="2600" dirty="0"/>
          </a:p>
          <a:p>
            <a:pPr marL="0" indent="0">
              <a:buNone/>
            </a:pPr>
            <a:r>
              <a:rPr lang="es-EC" sz="2600" dirty="0" err="1"/>
              <a:t>num</a:t>
            </a:r>
            <a:r>
              <a:rPr lang="es-EC" sz="2600" dirty="0"/>
              <a:t> + </a:t>
            </a:r>
            <a:r>
              <a:rPr lang="es-EC" sz="2600" dirty="0" err="1"/>
              <a:t>num</a:t>
            </a:r>
            <a:r>
              <a:rPr lang="es-EC" sz="2600" dirty="0"/>
              <a:t> + </a:t>
            </a:r>
            <a:r>
              <a:rPr lang="es-EC" sz="2600" dirty="0" err="1"/>
              <a:t>num</a:t>
            </a:r>
            <a:r>
              <a:rPr lang="es-EC" sz="2600" dirty="0"/>
              <a:t> + </a:t>
            </a:r>
            <a:r>
              <a:rPr lang="es-EC" sz="2600" dirty="0" err="1"/>
              <a:t>num</a:t>
            </a:r>
            <a:endParaRPr lang="es-CO" sz="2600" dirty="0"/>
          </a:p>
          <a:p>
            <a:pPr marL="0" indent="0">
              <a:buNone/>
            </a:pPr>
            <a:r>
              <a:rPr lang="es-EC" sz="2600" dirty="0"/>
              <a:t> y en cada uno se le resta 1, hasta que la condición de arriba sea verdadera, cuando esto ocurra se retornara toda la suma acumulada hasta el momento.</a:t>
            </a:r>
            <a:endParaRPr lang="es-CO" sz="2600" dirty="0"/>
          </a:p>
          <a:p>
            <a:pPr marL="0" indent="0">
              <a:buNone/>
            </a:pPr>
            <a:r>
              <a:rPr lang="es-EC" dirty="0"/>
              <a:t> </a:t>
            </a:r>
            <a:endParaRPr lang="es-CO" dirty="0"/>
          </a:p>
          <a:p>
            <a:pPr marL="0" indent="0">
              <a:buNone/>
            </a:pPr>
            <a:endParaRPr lang="es-CO" dirty="0"/>
          </a:p>
        </p:txBody>
      </p:sp>
    </p:spTree>
    <p:extLst>
      <p:ext uri="{BB962C8B-B14F-4D97-AF65-F5344CB8AC3E}">
        <p14:creationId xmlns:p14="http://schemas.microsoft.com/office/powerpoint/2010/main" val="27308741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258977" y="708069"/>
            <a:ext cx="9905999" cy="3541714"/>
          </a:xfrm>
        </p:spPr>
        <p:txBody>
          <a:bodyPr/>
          <a:lstStyle/>
          <a:p>
            <a:pPr marL="0" lvl="0" indent="0">
              <a:buNone/>
            </a:pPr>
            <a:r>
              <a:rPr lang="es-CO" dirty="0" smtClean="0"/>
              <a:t>3.Calcular </a:t>
            </a:r>
            <a:r>
              <a:rPr lang="es-CO" dirty="0"/>
              <a:t>x elevado a la y. Ejemplo: 5 elevado a la 3.</a:t>
            </a:r>
          </a:p>
          <a:p>
            <a:pPr marL="0" indent="0">
              <a:buNone/>
            </a:pPr>
            <a:r>
              <a:rPr lang="es-CO" dirty="0"/>
              <a:t>SOLUCION</a:t>
            </a:r>
          </a:p>
          <a:p>
            <a:pPr marL="0" indent="0">
              <a:buNone/>
            </a:pPr>
            <a:endParaRPr lang="es-CO" dirty="0"/>
          </a:p>
        </p:txBody>
      </p:sp>
      <p:pic>
        <p:nvPicPr>
          <p:cNvPr id="4" name="Imagen 3" descr="https://lh6.googleusercontent.com/0Bop6HFNk03AkZ9_qcu-p-sgouKzgR9LqmLBDywkF9yknvreACqdssvxiRWFx3STyH3KHeDM5OkhOy3KaMfKGqh0SepLRXWpNSonCchj5lCasRB5q9usplVVKb6oZMk1Qoc5n9UN"/>
          <p:cNvPicPr/>
          <p:nvPr/>
        </p:nvPicPr>
        <p:blipFill rotWithShape="1">
          <a:blip r:embed="rId2">
            <a:extLst>
              <a:ext uri="{28A0092B-C50C-407E-A947-70E740481C1C}">
                <a14:useLocalDpi xmlns:a14="http://schemas.microsoft.com/office/drawing/2010/main" val="0"/>
              </a:ext>
            </a:extLst>
          </a:blip>
          <a:srcRect l="21781" t="19970" r="34252" b="44024"/>
          <a:stretch/>
        </p:blipFill>
        <p:spPr bwMode="auto">
          <a:xfrm>
            <a:off x="2764742" y="2328613"/>
            <a:ext cx="6894467" cy="384234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49332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141412" y="418011"/>
            <a:ext cx="9905999" cy="6021978"/>
          </a:xfrm>
        </p:spPr>
        <p:txBody>
          <a:bodyPr>
            <a:normAutofit/>
          </a:bodyPr>
          <a:lstStyle/>
          <a:p>
            <a:pPr marL="0" indent="0">
              <a:buNone/>
            </a:pPr>
            <a:r>
              <a:rPr lang="es-EC" dirty="0"/>
              <a:t> </a:t>
            </a:r>
            <a:r>
              <a:rPr lang="es-EC" dirty="0" smtClean="0"/>
              <a:t>Se crea </a:t>
            </a:r>
            <a:r>
              <a:rPr lang="es-EC" dirty="0"/>
              <a:t>una función y </a:t>
            </a:r>
            <a:r>
              <a:rPr lang="es-EC" dirty="0" smtClean="0"/>
              <a:t>se le dan </a:t>
            </a:r>
            <a:r>
              <a:rPr lang="es-EC" dirty="0"/>
              <a:t>dos argumentos X y </a:t>
            </a:r>
            <a:r>
              <a:rPr lang="es-EC" dirty="0" err="1"/>
              <a:t>Y</a:t>
            </a:r>
            <a:r>
              <a:rPr lang="es-EC" dirty="0"/>
              <a:t> en donde Y es el exponente de X, para darle recursividad a la función se le restaba a y hasta que fuera igual o menor a 1, esto con el fin de que las veces que se restara Y iban a ser el mismo número de veces que x se multiplicaba con </a:t>
            </a:r>
            <a:r>
              <a:rPr lang="es-EC" dirty="0" smtClean="0"/>
              <a:t>x</a:t>
            </a:r>
            <a:endParaRPr lang="es-CO" dirty="0"/>
          </a:p>
          <a:p>
            <a:pPr marL="0" indent="0">
              <a:buNone/>
            </a:pPr>
            <a:r>
              <a:rPr lang="es-EC" dirty="0"/>
              <a:t>algo así</a:t>
            </a:r>
            <a:r>
              <a:rPr lang="es-EC" dirty="0" smtClean="0"/>
              <a:t>:</a:t>
            </a:r>
          </a:p>
          <a:p>
            <a:pPr marL="0" indent="0">
              <a:buNone/>
            </a:pPr>
            <a:endParaRPr lang="es-EC" dirty="0"/>
          </a:p>
          <a:p>
            <a:pPr marL="0" indent="0">
              <a:buNone/>
            </a:pPr>
            <a:endParaRPr lang="es-EC" dirty="0" smtClean="0"/>
          </a:p>
          <a:p>
            <a:pPr marL="0" indent="0">
              <a:buNone/>
            </a:pPr>
            <a:endParaRPr lang="es-CO" dirty="0"/>
          </a:p>
          <a:p>
            <a:pPr marL="0" indent="0">
              <a:buNone/>
            </a:pPr>
            <a:r>
              <a:rPr lang="es-EC" dirty="0" smtClean="0"/>
              <a:t>aquí </a:t>
            </a:r>
            <a:r>
              <a:rPr lang="es-EC" dirty="0"/>
              <a:t>como y es menor que 1 se termina la función y se retorna la multiplicación que en este caso es 125</a:t>
            </a:r>
            <a:endParaRPr lang="es-CO" dirty="0"/>
          </a:p>
          <a:p>
            <a:pPr marL="0" indent="0">
              <a:buNone/>
            </a:pPr>
            <a:r>
              <a:rPr lang="es-EC" dirty="0"/>
              <a:t> </a:t>
            </a:r>
            <a:endParaRPr lang="es-CO" dirty="0"/>
          </a:p>
          <a:p>
            <a:pPr marL="0" indent="0">
              <a:buNone/>
            </a:pPr>
            <a:endParaRPr lang="es-CO" dirty="0"/>
          </a:p>
        </p:txBody>
      </p:sp>
      <p:sp>
        <p:nvSpPr>
          <p:cNvPr id="14" name="CuadroTexto 13"/>
          <p:cNvSpPr txBox="1"/>
          <p:nvPr/>
        </p:nvSpPr>
        <p:spPr>
          <a:xfrm>
            <a:off x="5780864" y="2762348"/>
            <a:ext cx="808235" cy="923330"/>
          </a:xfrm>
          <a:prstGeom prst="rect">
            <a:avLst/>
          </a:prstGeom>
          <a:noFill/>
        </p:spPr>
        <p:txBody>
          <a:bodyPr wrap="none" rtlCol="0">
            <a:spAutoFit/>
          </a:bodyPr>
          <a:lstStyle/>
          <a:p>
            <a:r>
              <a:rPr lang="es-EC" b="1" dirty="0"/>
              <a:t>Fase 4</a:t>
            </a:r>
            <a:endParaRPr lang="es-CO" dirty="0"/>
          </a:p>
          <a:p>
            <a:r>
              <a:rPr lang="es-EC" dirty="0"/>
              <a:t>Y= 0</a:t>
            </a:r>
            <a:endParaRPr lang="es-CO" dirty="0"/>
          </a:p>
          <a:p>
            <a:endParaRPr lang="es-CO" dirty="0"/>
          </a:p>
        </p:txBody>
      </p:sp>
      <p:sp>
        <p:nvSpPr>
          <p:cNvPr id="15" name="CuadroTexto 14"/>
          <p:cNvSpPr txBox="1"/>
          <p:nvPr/>
        </p:nvSpPr>
        <p:spPr>
          <a:xfrm>
            <a:off x="4170264" y="2808515"/>
            <a:ext cx="989373" cy="1754326"/>
          </a:xfrm>
          <a:prstGeom prst="rect">
            <a:avLst/>
          </a:prstGeom>
          <a:noFill/>
        </p:spPr>
        <p:txBody>
          <a:bodyPr wrap="none" rtlCol="0">
            <a:spAutoFit/>
          </a:bodyPr>
          <a:lstStyle/>
          <a:p>
            <a:r>
              <a:rPr lang="es-EC" b="1" dirty="0"/>
              <a:t>Fase 3</a:t>
            </a:r>
            <a:endParaRPr lang="es-CO" dirty="0"/>
          </a:p>
          <a:p>
            <a:r>
              <a:rPr lang="es-EC" b="1" dirty="0"/>
              <a:t>Y= 1</a:t>
            </a:r>
            <a:endParaRPr lang="es-CO" dirty="0"/>
          </a:p>
          <a:p>
            <a:r>
              <a:rPr lang="es-EC" b="1" dirty="0"/>
              <a:t>X= 5</a:t>
            </a:r>
            <a:endParaRPr lang="es-CO" dirty="0"/>
          </a:p>
          <a:p>
            <a:r>
              <a:rPr lang="es-EC" b="1" dirty="0"/>
              <a:t>5 * 5 * 5</a:t>
            </a:r>
            <a:endParaRPr lang="es-CO" dirty="0"/>
          </a:p>
          <a:p>
            <a:r>
              <a:rPr lang="es-EC" b="1" dirty="0"/>
              <a:t>Y=-1</a:t>
            </a:r>
            <a:endParaRPr lang="es-CO" dirty="0"/>
          </a:p>
          <a:p>
            <a:endParaRPr lang="es-CO" dirty="0"/>
          </a:p>
        </p:txBody>
      </p:sp>
      <p:sp>
        <p:nvSpPr>
          <p:cNvPr id="16" name="CuadroTexto 15"/>
          <p:cNvSpPr txBox="1"/>
          <p:nvPr/>
        </p:nvSpPr>
        <p:spPr>
          <a:xfrm>
            <a:off x="2497146" y="2847704"/>
            <a:ext cx="1051891" cy="1754326"/>
          </a:xfrm>
          <a:prstGeom prst="rect">
            <a:avLst/>
          </a:prstGeom>
          <a:noFill/>
        </p:spPr>
        <p:txBody>
          <a:bodyPr wrap="none" rtlCol="0">
            <a:spAutoFit/>
          </a:bodyPr>
          <a:lstStyle/>
          <a:p>
            <a:r>
              <a:rPr lang="es-EC" b="1" dirty="0"/>
              <a:t>Fase 2</a:t>
            </a:r>
            <a:endParaRPr lang="es-CO" dirty="0"/>
          </a:p>
          <a:p>
            <a:r>
              <a:rPr lang="es-EC" dirty="0"/>
              <a:t>y= 2</a:t>
            </a:r>
            <a:endParaRPr lang="es-CO" dirty="0"/>
          </a:p>
          <a:p>
            <a:r>
              <a:rPr lang="es-EC" dirty="0"/>
              <a:t>X= 5</a:t>
            </a:r>
            <a:endParaRPr lang="es-CO" dirty="0"/>
          </a:p>
          <a:p>
            <a:r>
              <a:rPr lang="es-EC" dirty="0"/>
              <a:t>5 * 5</a:t>
            </a:r>
            <a:endParaRPr lang="es-CO" dirty="0"/>
          </a:p>
          <a:p>
            <a:r>
              <a:rPr lang="es-EC" dirty="0"/>
              <a:t>Y = Y - 1</a:t>
            </a:r>
            <a:endParaRPr lang="es-CO" dirty="0"/>
          </a:p>
          <a:p>
            <a:endParaRPr lang="es-CO" dirty="0"/>
          </a:p>
        </p:txBody>
      </p:sp>
      <p:sp>
        <p:nvSpPr>
          <p:cNvPr id="17" name="CuadroTexto 16"/>
          <p:cNvSpPr txBox="1"/>
          <p:nvPr/>
        </p:nvSpPr>
        <p:spPr>
          <a:xfrm>
            <a:off x="1141412" y="2808515"/>
            <a:ext cx="960456" cy="1754326"/>
          </a:xfrm>
          <a:prstGeom prst="rect">
            <a:avLst/>
          </a:prstGeom>
          <a:noFill/>
        </p:spPr>
        <p:txBody>
          <a:bodyPr wrap="none" rtlCol="0">
            <a:spAutoFit/>
          </a:bodyPr>
          <a:lstStyle/>
          <a:p>
            <a:r>
              <a:rPr lang="es-EC" b="1" dirty="0"/>
              <a:t>Fase1</a:t>
            </a:r>
            <a:endParaRPr lang="es-CO" dirty="0"/>
          </a:p>
          <a:p>
            <a:r>
              <a:rPr lang="es-EC" dirty="0"/>
              <a:t>Y= 3 </a:t>
            </a:r>
            <a:endParaRPr lang="es-CO" dirty="0"/>
          </a:p>
          <a:p>
            <a:r>
              <a:rPr lang="es-EC" dirty="0"/>
              <a:t>X = 5</a:t>
            </a:r>
            <a:endParaRPr lang="es-CO" dirty="0"/>
          </a:p>
          <a:p>
            <a:r>
              <a:rPr lang="es-EC" dirty="0"/>
              <a:t>5</a:t>
            </a:r>
            <a:endParaRPr lang="es-CO" dirty="0"/>
          </a:p>
          <a:p>
            <a:r>
              <a:rPr lang="es-EC" dirty="0"/>
              <a:t>y = Y- 1</a:t>
            </a:r>
            <a:endParaRPr lang="es-CO" dirty="0"/>
          </a:p>
          <a:p>
            <a:endParaRPr lang="es-CO" dirty="0"/>
          </a:p>
        </p:txBody>
      </p:sp>
    </p:spTree>
    <p:extLst>
      <p:ext uri="{BB962C8B-B14F-4D97-AF65-F5344CB8AC3E}">
        <p14:creationId xmlns:p14="http://schemas.microsoft.com/office/powerpoint/2010/main" val="428197386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971594" y="1209651"/>
            <a:ext cx="4527868" cy="689656"/>
          </a:xfrm>
        </p:spPr>
        <p:txBody>
          <a:bodyPr>
            <a:normAutofit/>
          </a:bodyPr>
          <a:lstStyle/>
          <a:p>
            <a:pPr marL="0" indent="0">
              <a:buNone/>
            </a:pPr>
            <a:r>
              <a:rPr lang="es-CO" sz="2800" dirty="0" smtClean="0"/>
              <a:t>Ejemplo recursividad factorial</a:t>
            </a:r>
            <a:endParaRPr lang="es-CO" sz="2800" dirty="0"/>
          </a:p>
        </p:txBody>
      </p:sp>
      <p:pic>
        <p:nvPicPr>
          <p:cNvPr id="4" name="Imagen 3"/>
          <p:cNvPicPr/>
          <p:nvPr/>
        </p:nvPicPr>
        <p:blipFill rotWithShape="1">
          <a:blip r:embed="rId2"/>
          <a:srcRect l="36150" t="39227" r="35846" b="28787"/>
          <a:stretch/>
        </p:blipFill>
        <p:spPr bwMode="auto">
          <a:xfrm>
            <a:off x="1053193" y="1969181"/>
            <a:ext cx="4446269" cy="3334339"/>
          </a:xfrm>
          <a:prstGeom prst="rect">
            <a:avLst/>
          </a:prstGeom>
          <a:ln>
            <a:noFill/>
          </a:ln>
          <a:extLst>
            <a:ext uri="{53640926-AAD7-44D8-BBD7-CCE9431645EC}">
              <a14:shadowObscured xmlns:a14="http://schemas.microsoft.com/office/drawing/2010/main"/>
            </a:ext>
          </a:extLst>
        </p:spPr>
      </p:pic>
      <p:pic>
        <p:nvPicPr>
          <p:cNvPr id="5" name="Imagen 4"/>
          <p:cNvPicPr/>
          <p:nvPr/>
        </p:nvPicPr>
        <p:blipFill rotWithShape="1">
          <a:blip r:embed="rId3"/>
          <a:srcRect l="32729" t="20197" r="33717" b="38973"/>
          <a:stretch/>
        </p:blipFill>
        <p:spPr bwMode="auto">
          <a:xfrm>
            <a:off x="6483259" y="1969181"/>
            <a:ext cx="4685484" cy="3334339"/>
          </a:xfrm>
          <a:prstGeom prst="rect">
            <a:avLst/>
          </a:prstGeom>
          <a:ln>
            <a:noFill/>
          </a:ln>
          <a:extLst>
            <a:ext uri="{53640926-AAD7-44D8-BBD7-CCE9431645EC}">
              <a14:shadowObscured xmlns:a14="http://schemas.microsoft.com/office/drawing/2010/main"/>
            </a:ext>
          </a:extLst>
        </p:spPr>
      </p:pic>
      <p:sp>
        <p:nvSpPr>
          <p:cNvPr id="6" name="CuadroTexto 5"/>
          <p:cNvSpPr txBox="1"/>
          <p:nvPr/>
        </p:nvSpPr>
        <p:spPr>
          <a:xfrm>
            <a:off x="7214021" y="1292869"/>
            <a:ext cx="3223959" cy="523220"/>
          </a:xfrm>
          <a:prstGeom prst="rect">
            <a:avLst/>
          </a:prstGeom>
          <a:noFill/>
        </p:spPr>
        <p:txBody>
          <a:bodyPr wrap="none" rtlCol="0">
            <a:spAutoFit/>
          </a:bodyPr>
          <a:lstStyle/>
          <a:p>
            <a:r>
              <a:rPr lang="es-CO" sz="2800" dirty="0" smtClean="0"/>
              <a:t>Solución paso a paso</a:t>
            </a:r>
            <a:endParaRPr lang="es-CO" sz="2800" dirty="0"/>
          </a:p>
        </p:txBody>
      </p:sp>
    </p:spTree>
    <p:extLst>
      <p:ext uri="{BB962C8B-B14F-4D97-AF65-F5344CB8AC3E}">
        <p14:creationId xmlns:p14="http://schemas.microsoft.com/office/powerpoint/2010/main" val="19456056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428794" y="603567"/>
            <a:ext cx="9905999" cy="3541714"/>
          </a:xfrm>
        </p:spPr>
        <p:txBody>
          <a:bodyPr>
            <a:normAutofit/>
          </a:bodyPr>
          <a:lstStyle/>
          <a:p>
            <a:pPr marL="0" indent="0">
              <a:buNone/>
            </a:pPr>
            <a:r>
              <a:rPr lang="es-CO" sz="3200" b="1" dirty="0" smtClean="0"/>
              <a:t>TALLER </a:t>
            </a:r>
          </a:p>
          <a:p>
            <a:pPr marL="0" lvl="0" indent="0">
              <a:buNone/>
            </a:pPr>
            <a:r>
              <a:rPr lang="es-EC" sz="2800" dirty="0" smtClean="0"/>
              <a:t>1.Encuentra </a:t>
            </a:r>
            <a:r>
              <a:rPr lang="es-EC" sz="2800" dirty="0"/>
              <a:t>el elemento mayor en </a:t>
            </a:r>
            <a:r>
              <a:rPr lang="es-EC" sz="2800" dirty="0" smtClean="0"/>
              <a:t>la lista.</a:t>
            </a:r>
            <a:endParaRPr lang="es-CO" sz="2800" dirty="0"/>
          </a:p>
          <a:p>
            <a:pPr marL="0" indent="0">
              <a:buNone/>
            </a:pPr>
            <a:r>
              <a:rPr lang="es-EC" sz="2800" dirty="0"/>
              <a:t>SOLUCION</a:t>
            </a:r>
            <a:endParaRPr lang="es-CO" sz="2800" dirty="0"/>
          </a:p>
          <a:p>
            <a:pPr marL="0" indent="0">
              <a:buNone/>
            </a:pPr>
            <a:endParaRPr lang="es-CO" sz="3200" b="1" dirty="0"/>
          </a:p>
        </p:txBody>
      </p:sp>
      <p:pic>
        <p:nvPicPr>
          <p:cNvPr id="4" name="Imagen 3"/>
          <p:cNvPicPr/>
          <p:nvPr/>
        </p:nvPicPr>
        <p:blipFill rotWithShape="1">
          <a:blip r:embed="rId2"/>
          <a:srcRect l="30720" t="39831" r="24474" b="21243"/>
          <a:stretch/>
        </p:blipFill>
        <p:spPr bwMode="auto">
          <a:xfrm>
            <a:off x="2538276" y="2753542"/>
            <a:ext cx="6814730" cy="36080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2222439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507173" y="760321"/>
            <a:ext cx="9905999" cy="3541714"/>
          </a:xfrm>
        </p:spPr>
        <p:txBody>
          <a:bodyPr/>
          <a:lstStyle/>
          <a:p>
            <a:pPr marL="0" lvl="0" indent="0">
              <a:buNone/>
            </a:pPr>
            <a:r>
              <a:rPr lang="es-EC" sz="2800" dirty="0" smtClean="0"/>
              <a:t>2.Encuentra </a:t>
            </a:r>
            <a:r>
              <a:rPr lang="es-EC" sz="2800" dirty="0"/>
              <a:t>el elemento menor en </a:t>
            </a:r>
            <a:r>
              <a:rPr lang="es-EC" sz="2800" dirty="0" smtClean="0"/>
              <a:t>la lista</a:t>
            </a:r>
            <a:endParaRPr lang="es-CO" sz="2800" dirty="0"/>
          </a:p>
          <a:p>
            <a:pPr marL="0" indent="0">
              <a:buNone/>
            </a:pPr>
            <a:r>
              <a:rPr lang="es-EC" sz="2800" dirty="0"/>
              <a:t>SOLUCION:</a:t>
            </a:r>
            <a:endParaRPr lang="es-CO" sz="2800" dirty="0"/>
          </a:p>
          <a:p>
            <a:pPr marL="0" indent="0">
              <a:buNone/>
            </a:pPr>
            <a:endParaRPr lang="es-CO" dirty="0"/>
          </a:p>
        </p:txBody>
      </p:sp>
      <p:pic>
        <p:nvPicPr>
          <p:cNvPr id="4" name="Imagen 3"/>
          <p:cNvPicPr/>
          <p:nvPr/>
        </p:nvPicPr>
        <p:blipFill rotWithShape="1">
          <a:blip r:embed="rId2"/>
          <a:srcRect l="26646" t="36210" r="27190" b="25468"/>
          <a:stretch/>
        </p:blipFill>
        <p:spPr bwMode="auto">
          <a:xfrm>
            <a:off x="2534194" y="2279242"/>
            <a:ext cx="6593613" cy="386270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052614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p:cNvPicPr>
          <p:nvPr>
            <p:ph idx="1"/>
          </p:nvPr>
        </p:nvPicPr>
        <p:blipFill rotWithShape="1">
          <a:blip r:embed="rId2"/>
          <a:srcRect l="18373" t="15717" r="347" b="4145"/>
          <a:stretch/>
        </p:blipFill>
        <p:spPr bwMode="auto">
          <a:xfrm>
            <a:off x="1776549" y="1828800"/>
            <a:ext cx="8961120" cy="4702628"/>
          </a:xfrm>
          <a:prstGeom prst="rect">
            <a:avLst/>
          </a:prstGeom>
          <a:ln>
            <a:noFill/>
          </a:ln>
          <a:extLst>
            <a:ext uri="{53640926-AAD7-44D8-BBD7-CCE9431645EC}">
              <a14:shadowObscured xmlns:a14="http://schemas.microsoft.com/office/drawing/2010/main"/>
            </a:ext>
          </a:extLst>
        </p:spPr>
      </p:pic>
      <p:sp>
        <p:nvSpPr>
          <p:cNvPr id="5" name="CuadroTexto 4"/>
          <p:cNvSpPr txBox="1"/>
          <p:nvPr/>
        </p:nvSpPr>
        <p:spPr>
          <a:xfrm>
            <a:off x="1776549" y="574765"/>
            <a:ext cx="3605349" cy="1015663"/>
          </a:xfrm>
          <a:prstGeom prst="rect">
            <a:avLst/>
          </a:prstGeom>
          <a:noFill/>
        </p:spPr>
        <p:txBody>
          <a:bodyPr wrap="square" rtlCol="0">
            <a:spAutoFit/>
          </a:bodyPr>
          <a:lstStyle/>
          <a:p>
            <a:r>
              <a:rPr lang="es-CO" sz="3600" dirty="0" smtClean="0"/>
              <a:t>Sistema Binario.</a:t>
            </a:r>
          </a:p>
          <a:p>
            <a:r>
              <a:rPr lang="es-CO" sz="2400" dirty="0" smtClean="0"/>
              <a:t>Números del 0 al 15.</a:t>
            </a:r>
            <a:endParaRPr lang="es-CO" sz="2400" dirty="0"/>
          </a:p>
        </p:txBody>
      </p:sp>
    </p:spTree>
    <p:extLst>
      <p:ext uri="{BB962C8B-B14F-4D97-AF65-F5344CB8AC3E}">
        <p14:creationId xmlns:p14="http://schemas.microsoft.com/office/powerpoint/2010/main" val="244311277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481047" y="708069"/>
            <a:ext cx="9905999" cy="3541714"/>
          </a:xfrm>
        </p:spPr>
        <p:txBody>
          <a:bodyPr/>
          <a:lstStyle/>
          <a:p>
            <a:pPr marL="0" lvl="0" indent="0">
              <a:buNone/>
            </a:pPr>
            <a:r>
              <a:rPr lang="es-CO" sz="2800" dirty="0" smtClean="0"/>
              <a:t>3.</a:t>
            </a:r>
            <a:r>
              <a:rPr lang="es-EC" sz="2800" dirty="0"/>
              <a:t> Encuentra el promedio de la </a:t>
            </a:r>
            <a:r>
              <a:rPr lang="es-EC" sz="2800" dirty="0" smtClean="0"/>
              <a:t>lista.</a:t>
            </a:r>
            <a:endParaRPr lang="es-CO" sz="2800" dirty="0"/>
          </a:p>
          <a:p>
            <a:pPr marL="0" indent="0">
              <a:buNone/>
            </a:pPr>
            <a:r>
              <a:rPr lang="es-EC" sz="2800" dirty="0"/>
              <a:t>SOLUCION </a:t>
            </a:r>
            <a:endParaRPr lang="es-CO" sz="2800" dirty="0"/>
          </a:p>
          <a:p>
            <a:pPr marL="0" indent="0">
              <a:buNone/>
            </a:pPr>
            <a:endParaRPr lang="es-CO" dirty="0"/>
          </a:p>
        </p:txBody>
      </p:sp>
      <p:pic>
        <p:nvPicPr>
          <p:cNvPr id="4" name="Imagen 3"/>
          <p:cNvPicPr/>
          <p:nvPr/>
        </p:nvPicPr>
        <p:blipFill rotWithShape="1">
          <a:blip r:embed="rId2"/>
          <a:srcRect l="29871" t="39712" r="27189" b="25468"/>
          <a:stretch/>
        </p:blipFill>
        <p:spPr bwMode="auto">
          <a:xfrm>
            <a:off x="2560319" y="2266813"/>
            <a:ext cx="7060384" cy="374210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276186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454920" y="943202"/>
            <a:ext cx="9905999" cy="5392284"/>
          </a:xfrm>
        </p:spPr>
        <p:txBody>
          <a:bodyPr>
            <a:normAutofit lnSpcReduction="10000"/>
          </a:bodyPr>
          <a:lstStyle/>
          <a:p>
            <a:pPr marL="0" indent="0">
              <a:buNone/>
            </a:pPr>
            <a:r>
              <a:rPr lang="es-CO" sz="4400" dirty="0" smtClean="0"/>
              <a:t>Conclusiones.</a:t>
            </a:r>
          </a:p>
          <a:p>
            <a:pPr marL="0" indent="0">
              <a:buNone/>
            </a:pPr>
            <a:r>
              <a:rPr lang="es-CO" dirty="0"/>
              <a:t>El desarrollo de las temáticas elaboradas en clase utilizando el lenguaje JavaScript prueba ser un mecanismo de gran valor para el aprendizaje de los conceptos básicos de la materia, esto se debe a las acciones que se deben realizar para crear este tipo de documentos, peor a modo de conclusión no desde el punto de materia o clase, si no desde las perspectivas personales de los temas vistos, puedo decir que los números binarios son muy útiles y extensos para muchos aprendizajes, y adicional a esto a la hora de mencionar la recursividad y todos los temas que este tema abarca, podemos decir que es una herramienta fundamental para todo programador, y que su utilidad es casi que infinita.</a:t>
            </a:r>
          </a:p>
          <a:p>
            <a:pPr marL="0" indent="0">
              <a:buNone/>
            </a:pPr>
            <a:endParaRPr lang="es-CO" dirty="0"/>
          </a:p>
          <a:p>
            <a:pPr marL="0" indent="0">
              <a:buNone/>
            </a:pPr>
            <a:endParaRPr lang="es-CO" sz="4400" dirty="0"/>
          </a:p>
        </p:txBody>
      </p:sp>
    </p:spTree>
    <p:extLst>
      <p:ext uri="{BB962C8B-B14F-4D97-AF65-F5344CB8AC3E}">
        <p14:creationId xmlns:p14="http://schemas.microsoft.com/office/powerpoint/2010/main" val="282946470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128349" y="1515291"/>
            <a:ext cx="9905999" cy="4990012"/>
          </a:xfrm>
        </p:spPr>
        <p:txBody>
          <a:bodyPr>
            <a:normAutofit/>
          </a:bodyPr>
          <a:lstStyle/>
          <a:p>
            <a:pPr marL="0" lvl="0" indent="0">
              <a:buNone/>
            </a:pPr>
            <a:r>
              <a:rPr lang="es-CO" u="sng" dirty="0">
                <a:hlinkClick r:id="rId2"/>
              </a:rPr>
              <a:t>https://</a:t>
            </a:r>
            <a:r>
              <a:rPr lang="es-CO" u="sng" dirty="0" smtClean="0">
                <a:hlinkClick r:id="rId2"/>
              </a:rPr>
              <a:t>repl.it</a:t>
            </a:r>
            <a:endParaRPr lang="es-CO" dirty="0"/>
          </a:p>
          <a:p>
            <a:pPr marL="0" lvl="0" indent="0">
              <a:buNone/>
            </a:pPr>
            <a:r>
              <a:rPr lang="es-EC" dirty="0"/>
              <a:t>https://</a:t>
            </a:r>
            <a:r>
              <a:rPr lang="es-EC" dirty="0" smtClean="0"/>
              <a:t>www.lawebdelprogramador.com/foros/JavaScript/1429850-solucionado-Obtener-el-mayor-y-menor-valor-de-un-array-arreglo.html</a:t>
            </a:r>
            <a:endParaRPr lang="es-CO" dirty="0"/>
          </a:p>
          <a:p>
            <a:pPr marL="0" lvl="0" indent="0">
              <a:buNone/>
            </a:pPr>
            <a:r>
              <a:rPr lang="es-CO" u="sng" dirty="0">
                <a:hlinkClick r:id="rId3"/>
              </a:rPr>
              <a:t>https://</a:t>
            </a:r>
            <a:r>
              <a:rPr lang="es-CO" u="sng" dirty="0" smtClean="0">
                <a:hlinkClick r:id="rId3"/>
              </a:rPr>
              <a:t>www.definicionabc.com/comunicacion/recursividad.php</a:t>
            </a:r>
            <a:endParaRPr lang="es-CO" dirty="0"/>
          </a:p>
          <a:p>
            <a:pPr marL="0" lvl="0" indent="0">
              <a:buNone/>
            </a:pPr>
            <a:r>
              <a:rPr lang="es-EC" u="sng" dirty="0">
                <a:hlinkClick r:id="rId4"/>
              </a:rPr>
              <a:t>https://parzibyte.me/blog/2017/11/20/promedio-valores-arreglo-reduce-javascript</a:t>
            </a:r>
            <a:r>
              <a:rPr lang="es-EC" u="sng" dirty="0" smtClean="0">
                <a:hlinkClick r:id="rId4"/>
              </a:rPr>
              <a:t>/</a:t>
            </a:r>
            <a:endParaRPr lang="es-CO" dirty="0"/>
          </a:p>
          <a:p>
            <a:pPr marL="0" lvl="0" indent="0">
              <a:buNone/>
            </a:pPr>
            <a:r>
              <a:rPr lang="es-EC" u="sng" dirty="0">
                <a:hlinkClick r:id="rId5"/>
              </a:rPr>
              <a:t>https://</a:t>
            </a:r>
            <a:r>
              <a:rPr lang="es-EC" u="sng" dirty="0" smtClean="0">
                <a:hlinkClick r:id="rId5"/>
              </a:rPr>
              <a:t>developer.mozilla.org/es/docs/Web/JavaScript/Referencia/Objetos_globales/Math/max</a:t>
            </a:r>
            <a:endParaRPr lang="es-CO" dirty="0"/>
          </a:p>
          <a:p>
            <a:pPr marL="0" lvl="0" indent="0">
              <a:buNone/>
            </a:pPr>
            <a:r>
              <a:rPr lang="es-EC" dirty="0"/>
              <a:t>https://ukode.es/que-es-y-para-que-sirve-la-recursividad/</a:t>
            </a:r>
            <a:endParaRPr lang="es-CO" dirty="0"/>
          </a:p>
          <a:p>
            <a:pPr marL="0" indent="0">
              <a:buNone/>
            </a:pPr>
            <a:endParaRPr lang="es-CO" dirty="0"/>
          </a:p>
          <a:p>
            <a:endParaRPr lang="es-CO" dirty="0"/>
          </a:p>
        </p:txBody>
      </p:sp>
      <p:sp>
        <p:nvSpPr>
          <p:cNvPr id="4" name="CuadroTexto 3"/>
          <p:cNvSpPr txBox="1"/>
          <p:nvPr/>
        </p:nvSpPr>
        <p:spPr>
          <a:xfrm>
            <a:off x="1128349" y="522514"/>
            <a:ext cx="2979598" cy="769441"/>
          </a:xfrm>
          <a:prstGeom prst="rect">
            <a:avLst/>
          </a:prstGeom>
          <a:noFill/>
        </p:spPr>
        <p:txBody>
          <a:bodyPr wrap="none" rtlCol="0">
            <a:spAutoFit/>
          </a:bodyPr>
          <a:lstStyle/>
          <a:p>
            <a:r>
              <a:rPr lang="es-CO" sz="4400" dirty="0" smtClean="0"/>
              <a:t>Bibliografía.</a:t>
            </a:r>
            <a:endParaRPr lang="es-CO" sz="4400" dirty="0"/>
          </a:p>
        </p:txBody>
      </p:sp>
    </p:spTree>
    <p:extLst>
      <p:ext uri="{BB962C8B-B14F-4D97-AF65-F5344CB8AC3E}">
        <p14:creationId xmlns:p14="http://schemas.microsoft.com/office/powerpoint/2010/main" val="118763759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3" name="Marcador de contenido 2"/>
          <p:cNvSpPr>
            <a:spLocks noGrp="1"/>
          </p:cNvSpPr>
          <p:nvPr>
            <p:ph idx="1"/>
          </p:nvPr>
        </p:nvSpPr>
        <p:spPr/>
        <p:txBody>
          <a:bodyPr/>
          <a:lstStyle/>
          <a:p>
            <a:endParaRPr lang="es-CO"/>
          </a:p>
        </p:txBody>
      </p:sp>
    </p:spTree>
    <p:extLst>
      <p:ext uri="{BB962C8B-B14F-4D97-AF65-F5344CB8AC3E}">
        <p14:creationId xmlns:p14="http://schemas.microsoft.com/office/powerpoint/2010/main" val="38613753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272040" y="760320"/>
            <a:ext cx="9905999" cy="4987337"/>
          </a:xfrm>
        </p:spPr>
        <p:txBody>
          <a:bodyPr>
            <a:normAutofit/>
          </a:bodyPr>
          <a:lstStyle/>
          <a:p>
            <a:pPr marL="0" indent="0" fontAlgn="base">
              <a:buNone/>
            </a:pPr>
            <a:r>
              <a:rPr lang="es-CO" sz="3900" dirty="0"/>
              <a:t>Existen diversas formas de escribir cadenas de texto en </a:t>
            </a:r>
            <a:r>
              <a:rPr lang="es-CO" sz="3900" dirty="0" err="1"/>
              <a:t>javaScript</a:t>
            </a:r>
            <a:r>
              <a:rPr lang="es-CO" sz="3900" dirty="0"/>
              <a:t> por lo cual vamos a ver unos ejemplos, claro está utilizando de referencia a los números binarios.</a:t>
            </a:r>
            <a:r>
              <a:rPr lang="es-ES" sz="3900" dirty="0"/>
              <a:t> </a:t>
            </a:r>
            <a:endParaRPr lang="es-CO" sz="3900" dirty="0"/>
          </a:p>
          <a:p>
            <a:pPr marL="0" indent="0" fontAlgn="base">
              <a:buNone/>
            </a:pPr>
            <a:r>
              <a:rPr lang="es-ES" sz="3900" dirty="0"/>
              <a:t>La manera que vamos a ver a continuación es utilizando un Switch .</a:t>
            </a:r>
            <a:endParaRPr lang="es-CO" sz="3900" dirty="0"/>
          </a:p>
          <a:p>
            <a:pPr marL="0" indent="0">
              <a:buNone/>
            </a:pPr>
            <a:endParaRPr lang="es-CO" dirty="0"/>
          </a:p>
        </p:txBody>
      </p:sp>
    </p:spTree>
    <p:extLst>
      <p:ext uri="{BB962C8B-B14F-4D97-AF65-F5344CB8AC3E}">
        <p14:creationId xmlns:p14="http://schemas.microsoft.com/office/powerpoint/2010/main" val="23348856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p:nvPr/>
        </p:nvPicPr>
        <p:blipFill>
          <a:blip r:embed="rId2"/>
          <a:stretch>
            <a:fillRect/>
          </a:stretch>
        </p:blipFill>
        <p:spPr>
          <a:xfrm>
            <a:off x="1703432" y="1815737"/>
            <a:ext cx="9021173" cy="4752885"/>
          </a:xfrm>
          <a:prstGeom prst="rect">
            <a:avLst/>
          </a:prstGeom>
        </p:spPr>
      </p:pic>
      <p:sp>
        <p:nvSpPr>
          <p:cNvPr id="6" name="CuadroTexto 5"/>
          <p:cNvSpPr txBox="1"/>
          <p:nvPr/>
        </p:nvSpPr>
        <p:spPr>
          <a:xfrm>
            <a:off x="1703432" y="444137"/>
            <a:ext cx="4624251" cy="1015663"/>
          </a:xfrm>
          <a:prstGeom prst="rect">
            <a:avLst/>
          </a:prstGeom>
          <a:noFill/>
        </p:spPr>
        <p:txBody>
          <a:bodyPr wrap="square" rtlCol="0">
            <a:spAutoFit/>
          </a:bodyPr>
          <a:lstStyle/>
          <a:p>
            <a:r>
              <a:rPr lang="es-CO" sz="3600" dirty="0" smtClean="0"/>
              <a:t>Sistema Binario.</a:t>
            </a:r>
          </a:p>
          <a:p>
            <a:r>
              <a:rPr lang="es-CO" sz="2400" dirty="0" smtClean="0"/>
              <a:t>Números del 0 al 15 con Switch.</a:t>
            </a:r>
            <a:endParaRPr lang="es-CO" sz="2400" dirty="0"/>
          </a:p>
        </p:txBody>
      </p:sp>
    </p:spTree>
    <p:extLst>
      <p:ext uri="{BB962C8B-B14F-4D97-AF65-F5344CB8AC3E}">
        <p14:creationId xmlns:p14="http://schemas.microsoft.com/office/powerpoint/2010/main" val="10118210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071154" y="796835"/>
            <a:ext cx="9976257" cy="5307875"/>
          </a:xfrm>
        </p:spPr>
        <p:txBody>
          <a:bodyPr>
            <a:normAutofit/>
          </a:bodyPr>
          <a:lstStyle/>
          <a:p>
            <a:pPr marL="0" indent="0">
              <a:buNone/>
            </a:pPr>
            <a:r>
              <a:rPr lang="es-ES" sz="3900" dirty="0"/>
              <a:t>L</a:t>
            </a:r>
            <a:r>
              <a:rPr lang="es-ES" sz="3900" dirty="0" smtClean="0"/>
              <a:t>a </a:t>
            </a:r>
            <a:r>
              <a:rPr lang="es-ES" sz="3900" dirty="0"/>
              <a:t>manera en que funciona el switch es muy sencilla de resumir, simplemente se crea un </a:t>
            </a:r>
            <a:r>
              <a:rPr lang="es-ES" sz="3900" dirty="0" smtClean="0"/>
              <a:t>switch dentro de la función y en </a:t>
            </a:r>
            <a:r>
              <a:rPr lang="es-ES" sz="3900" dirty="0"/>
              <a:t>él se ubican los casos que sean necesarios, cada caso tiene una condición y si la condición se cumple se ejecuta lo que está en el interior del caso como se ve en el código anteriormente mostrado.</a:t>
            </a:r>
            <a:endParaRPr lang="es-CO" sz="3900" dirty="0"/>
          </a:p>
          <a:p>
            <a:endParaRPr lang="es-CO" sz="3900" dirty="0"/>
          </a:p>
        </p:txBody>
      </p:sp>
    </p:spTree>
    <p:extLst>
      <p:ext uri="{BB962C8B-B14F-4D97-AF65-F5344CB8AC3E}">
        <p14:creationId xmlns:p14="http://schemas.microsoft.com/office/powerpoint/2010/main" val="5956745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494109" y="499064"/>
            <a:ext cx="9905999" cy="990102"/>
          </a:xfrm>
        </p:spPr>
        <p:txBody>
          <a:bodyPr/>
          <a:lstStyle/>
          <a:p>
            <a:pPr marL="0" indent="0">
              <a:buNone/>
            </a:pPr>
            <a:r>
              <a:rPr lang="es-CO" sz="3600" dirty="0" smtClean="0"/>
              <a:t>Composición de funciones.</a:t>
            </a:r>
            <a:endParaRPr lang="es-CO" dirty="0"/>
          </a:p>
        </p:txBody>
      </p:sp>
      <p:pic>
        <p:nvPicPr>
          <p:cNvPr id="4" name="Imagen 3"/>
          <p:cNvPicPr/>
          <p:nvPr/>
        </p:nvPicPr>
        <p:blipFill>
          <a:blip r:embed="rId2"/>
          <a:stretch>
            <a:fillRect/>
          </a:stretch>
        </p:blipFill>
        <p:spPr>
          <a:xfrm>
            <a:off x="1494109" y="1489166"/>
            <a:ext cx="9335000" cy="4976948"/>
          </a:xfrm>
          <a:prstGeom prst="rect">
            <a:avLst/>
          </a:prstGeom>
        </p:spPr>
      </p:pic>
    </p:spTree>
    <p:extLst>
      <p:ext uri="{BB962C8B-B14F-4D97-AF65-F5344CB8AC3E}">
        <p14:creationId xmlns:p14="http://schemas.microsoft.com/office/powerpoint/2010/main" val="409486134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TM04033919[[fn=Circuito]]</Template>
  <TotalTime>205</TotalTime>
  <Words>1944</Words>
  <Application>Microsoft Office PowerPoint</Application>
  <PresentationFormat>Panorámica</PresentationFormat>
  <Paragraphs>155</Paragraphs>
  <Slides>53</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53</vt:i4>
      </vt:variant>
    </vt:vector>
  </HeadingPairs>
  <TitlesOfParts>
    <vt:vector size="57" baseType="lpstr">
      <vt:lpstr>Arial</vt:lpstr>
      <vt:lpstr>Trebuchet MS</vt:lpstr>
      <vt:lpstr>Tw Cen MT</vt:lpstr>
      <vt:lpstr>Circuito</vt:lpstr>
      <vt:lpstr>Sistemas numéricos  introducción a la  informática  juan Guillermo duque  hemerson Cardona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Ejecución en navegador</vt:lpstr>
      <vt:lpstr>Presentación de PowerPoint</vt:lpstr>
      <vt:lpstr>Presentación de PowerPoint</vt:lpstr>
      <vt:lpstr>Ejecución en navegador</vt:lpstr>
      <vt:lpstr>Presentación de PowerPoint</vt:lpstr>
      <vt:lpstr>Presentación de PowerPoint</vt:lpstr>
      <vt:lpstr>Ejecución en el navegador</vt:lpstr>
      <vt:lpstr>Presentación de PowerPoint</vt:lpstr>
      <vt:lpstr>Presentación de PowerPoint</vt:lpstr>
      <vt:lpstr>Ejecución en código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Sistemas numéricos. introducción a la  informática.</dc:title>
  <dc:creator>USER</dc:creator>
  <cp:lastModifiedBy>Maria cristina montoya</cp:lastModifiedBy>
  <cp:revision>22</cp:revision>
  <dcterms:created xsi:type="dcterms:W3CDTF">2020-11-18T19:44:42Z</dcterms:created>
  <dcterms:modified xsi:type="dcterms:W3CDTF">2020-11-21T00:59:48Z</dcterms:modified>
</cp:coreProperties>
</file>